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74" r:id="rId11"/>
    <p:sldId id="275" r:id="rId12"/>
    <p:sldId id="283" r:id="rId13"/>
    <p:sldId id="282" r:id="rId14"/>
    <p:sldId id="284" r:id="rId15"/>
    <p:sldId id="278" r:id="rId16"/>
    <p:sldId id="279" r:id="rId17"/>
    <p:sldId id="280" r:id="rId18"/>
    <p:sldId id="264" r:id="rId19"/>
    <p:sldId id="265" r:id="rId20"/>
    <p:sldId id="281" r:id="rId21"/>
    <p:sldId id="290" r:id="rId22"/>
    <p:sldId id="266" r:id="rId23"/>
    <p:sldId id="291" r:id="rId24"/>
    <p:sldId id="293" r:id="rId25"/>
    <p:sldId id="294" r:id="rId26"/>
    <p:sldId id="285" r:id="rId27"/>
    <p:sldId id="286" r:id="rId28"/>
    <p:sldId id="287" r:id="rId29"/>
    <p:sldId id="288" r:id="rId30"/>
    <p:sldId id="289" r:id="rId31"/>
    <p:sldId id="271" r:id="rId3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F2"/>
    <a:srgbClr val="F0E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6"/>
  </p:normalViewPr>
  <p:slideViewPr>
    <p:cSldViewPr snapToGrid="0">
      <p:cViewPr>
        <p:scale>
          <a:sx n="143" d="100"/>
          <a:sy n="143" d="100"/>
        </p:scale>
        <p:origin x="760" y="2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b9e012c1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b9e012c1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aee281036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aee281036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9493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aee281036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aee281036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5877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aee281036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Google Shape;127;gcaee281036_0_100:notes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85800" y="4343400"/>
                <a:ext cx="5486400" cy="4114800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25F15A7-03F4-43D7-82C5-3E23DA2F108C}" type="mathplaceholder">
                        <a:rPr lang="zh-TW" altLang="en-US" i="1" smtClean="0">
                          <a:latin typeface="Cambria Math" panose="02040503050406030204" pitchFamily="18" charset="0"/>
                        </a:rPr>
                        <a:t>在這裡鍵入方程式。</a:t>
                      </a:fld>
                    </m:oMath>
                  </m:oMathPara>
                </a14:m>
                <a:endParaRPr dirty="0"/>
              </a:p>
            </p:txBody>
          </p:sp>
        </mc:Choice>
        <mc:Fallback>
          <p:sp>
            <p:nvSpPr>
              <p:cNvPr id="127" name="Google Shape;127;gcaee281036_0_100:notes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85800" y="4343400"/>
                <a:ext cx="5486400" cy="4114800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 altLang="en-US" i="0">
                    <a:latin typeface="Cambria Math" panose="02040503050406030204" pitchFamily="18" charset="0"/>
                  </a:rPr>
                  <a:t>"在這裡鍵入方程式。"</a:t>
                </a:r>
                <a:endParaRPr dirty="0"/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4478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aee281036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aee281036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6699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aee281036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aee281036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5263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aee281036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aee281036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89017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aee281036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aee281036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0474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caee281036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caee281036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47063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caee281036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caee281036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caee281036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caee281036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42e3e7cd_1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42e3e7cd_1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caee281036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caee281036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89180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caee281036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caee281036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58460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caee281036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caee281036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caee281036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caee281036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66666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caee281036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caee281036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60217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caee281036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caee281036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3482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caee281036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caee281036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18908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caee281036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caee281036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47123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caee281036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caee281036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41472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caee281036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caee281036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0695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9c40d9f9_0_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9c40d9f9_0_2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caee281036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caee281036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14570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742e3e7c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742e3e7c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caee281036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caee281036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caee281036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caee281036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caee281036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caee281036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caee281036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caee281036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aee281036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aee281036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aee281036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aee281036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105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6.png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11" Type="http://schemas.openxmlformats.org/officeDocument/2006/relationships/image" Target="../media/image23.png"/><Relationship Id="rId5" Type="http://schemas.openxmlformats.org/officeDocument/2006/relationships/image" Target="../media/image18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ADORE- </a:t>
            </a:r>
            <a:r>
              <a:rPr lang="en" sz="3000" u="sng"/>
              <a:t>A</a:t>
            </a:r>
            <a:r>
              <a:rPr lang="en" sz="3000"/>
              <a:t>spect </a:t>
            </a:r>
            <a:r>
              <a:rPr lang="en" sz="3000" u="sng"/>
              <a:t>D</a:t>
            </a:r>
            <a:r>
              <a:rPr lang="en" sz="3000"/>
              <a:t>ependent </a:t>
            </a:r>
            <a:r>
              <a:rPr lang="en" sz="3000" u="sng"/>
              <a:t>O</a:t>
            </a:r>
            <a:r>
              <a:rPr lang="en" sz="3000"/>
              <a:t>nline </a:t>
            </a:r>
            <a:r>
              <a:rPr lang="en" sz="3000" u="sng"/>
              <a:t>RE</a:t>
            </a:r>
            <a:r>
              <a:rPr lang="en" sz="3000"/>
              <a:t>view Labeling for Review Generation</a:t>
            </a:r>
            <a:endParaRPr sz="30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Source: SIGIR’ 20</a:t>
            </a:r>
            <a:endParaRPr sz="2000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Speaker: Tzu-Yun Chien</a:t>
            </a:r>
            <a:endParaRPr sz="2000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Advisor: Jia-Ling Koh</a:t>
            </a:r>
            <a:endParaRPr sz="2000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Date: 2021/03/29</a:t>
            </a:r>
            <a:endParaRPr sz="2000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altLang="zh-TW" sz="2400" b="1" dirty="0"/>
              <a:t>STEP 1: Review Segmentation</a:t>
            </a:r>
            <a:endParaRPr sz="2600" b="1" dirty="0"/>
          </a:p>
        </p:txBody>
      </p:sp>
      <p:sp>
        <p:nvSpPr>
          <p:cNvPr id="131" name="Google Shape;13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8</a:t>
            </a:r>
            <a:endParaRPr dirty="0"/>
          </a:p>
        </p:txBody>
      </p:sp>
      <p:pic>
        <p:nvPicPr>
          <p:cNvPr id="132" name="Google Shape;132;p20"/>
          <p:cNvPicPr preferRelativeResize="0"/>
          <p:nvPr/>
        </p:nvPicPr>
        <p:blipFill rotWithShape="1">
          <a:blip r:embed="rId3">
            <a:alphaModFix/>
          </a:blip>
          <a:srcRect r="39106"/>
          <a:stretch/>
        </p:blipFill>
        <p:spPr>
          <a:xfrm>
            <a:off x="5433025" y="916875"/>
            <a:ext cx="3130925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311700" y="1067725"/>
            <a:ext cx="852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Input: </a:t>
            </a:r>
            <a:r>
              <a:rPr lang="en"/>
              <a:t>a review, R</a:t>
            </a:r>
            <a:endParaRPr/>
          </a:p>
        </p:txBody>
      </p:sp>
      <p:sp>
        <p:nvSpPr>
          <p:cNvPr id="14" name="Google Shape;135;p20">
            <a:extLst>
              <a:ext uri="{FF2B5EF4-FFF2-40B4-BE49-F238E27FC236}">
                <a16:creationId xmlns:a16="http://schemas.microsoft.com/office/drawing/2014/main" id="{314C68C7-8BF0-CA4F-8EF7-224265406030}"/>
              </a:ext>
            </a:extLst>
          </p:cNvPr>
          <p:cNvSpPr/>
          <p:nvPr/>
        </p:nvSpPr>
        <p:spPr>
          <a:xfrm>
            <a:off x="5799874" y="2495371"/>
            <a:ext cx="2567949" cy="1580404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35;p20">
            <a:extLst>
              <a:ext uri="{FF2B5EF4-FFF2-40B4-BE49-F238E27FC236}">
                <a16:creationId xmlns:a16="http://schemas.microsoft.com/office/drawing/2014/main" id="{E3E2A9C5-DAB5-1B44-9E8B-8F6FCBDF7DB6}"/>
              </a:ext>
            </a:extLst>
          </p:cNvPr>
          <p:cNvSpPr/>
          <p:nvPr/>
        </p:nvSpPr>
        <p:spPr>
          <a:xfrm>
            <a:off x="5926375" y="2673328"/>
            <a:ext cx="2196900" cy="250626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34;p20">
            <a:extLst>
              <a:ext uri="{FF2B5EF4-FFF2-40B4-BE49-F238E27FC236}">
                <a16:creationId xmlns:a16="http://schemas.microsoft.com/office/drawing/2014/main" id="{327ABBD8-2537-B44F-B124-586AE0EF8305}"/>
              </a:ext>
            </a:extLst>
          </p:cNvPr>
          <p:cNvSpPr txBox="1">
            <a:spLocks/>
          </p:cNvSpPr>
          <p:nvPr/>
        </p:nvSpPr>
        <p:spPr>
          <a:xfrm>
            <a:off x="500225" y="1894102"/>
            <a:ext cx="5024400" cy="531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b="1" dirty="0"/>
              <a:t>S2</a:t>
            </a:r>
            <a:r>
              <a:rPr lang="en-US" sz="1700" dirty="0"/>
              <a:t>: The server, was friendly and accommodating.</a:t>
            </a:r>
          </a:p>
        </p:txBody>
      </p:sp>
      <p:sp>
        <p:nvSpPr>
          <p:cNvPr id="16" name="Google Shape;134;p20">
            <a:extLst>
              <a:ext uri="{FF2B5EF4-FFF2-40B4-BE49-F238E27FC236}">
                <a16:creationId xmlns:a16="http://schemas.microsoft.com/office/drawing/2014/main" id="{1CED6E9E-0205-854F-9C13-084A7D63A949}"/>
              </a:ext>
            </a:extLst>
          </p:cNvPr>
          <p:cNvSpPr txBox="1">
            <a:spLocks/>
          </p:cNvSpPr>
          <p:nvPr/>
        </p:nvSpPr>
        <p:spPr>
          <a:xfrm>
            <a:off x="500225" y="1500692"/>
            <a:ext cx="5024400" cy="531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b="1" dirty="0">
                <a:solidFill>
                  <a:srgbClr val="FF0000"/>
                </a:solidFill>
              </a:rPr>
              <a:t>S1</a:t>
            </a:r>
            <a:r>
              <a:rPr lang="en-US" sz="1700" dirty="0">
                <a:solidFill>
                  <a:srgbClr val="FF0000"/>
                </a:solidFill>
              </a:rPr>
              <a:t>: Drinks were pretty good.  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endParaRPr lang="en-US" sz="1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569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altLang="zh-TW" sz="2400" b="1" dirty="0"/>
              <a:t>STEP 1: Review Segmentation</a:t>
            </a:r>
            <a:endParaRPr sz="2600" b="1" dirty="0"/>
          </a:p>
        </p:txBody>
      </p:sp>
      <p:sp>
        <p:nvSpPr>
          <p:cNvPr id="131" name="Google Shape;13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9</a:t>
            </a:r>
            <a:endParaRPr dirty="0"/>
          </a:p>
        </p:txBody>
      </p:sp>
      <p:pic>
        <p:nvPicPr>
          <p:cNvPr id="132" name="Google Shape;132;p20"/>
          <p:cNvPicPr preferRelativeResize="0"/>
          <p:nvPr/>
        </p:nvPicPr>
        <p:blipFill rotWithShape="1">
          <a:blip r:embed="rId3">
            <a:alphaModFix/>
          </a:blip>
          <a:srcRect r="39106"/>
          <a:stretch/>
        </p:blipFill>
        <p:spPr>
          <a:xfrm>
            <a:off x="5433025" y="916875"/>
            <a:ext cx="3130925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311700" y="1067725"/>
            <a:ext cx="852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Input: </a:t>
            </a:r>
            <a:r>
              <a:rPr lang="en" dirty="0"/>
              <a:t>a review, R</a:t>
            </a:r>
            <a:endParaRPr dirty="0"/>
          </a:p>
        </p:txBody>
      </p:sp>
      <p:sp>
        <p:nvSpPr>
          <p:cNvPr id="14" name="Google Shape;135;p20">
            <a:extLst>
              <a:ext uri="{FF2B5EF4-FFF2-40B4-BE49-F238E27FC236}">
                <a16:creationId xmlns:a16="http://schemas.microsoft.com/office/drawing/2014/main" id="{314C68C7-8BF0-CA4F-8EF7-224265406030}"/>
              </a:ext>
            </a:extLst>
          </p:cNvPr>
          <p:cNvSpPr/>
          <p:nvPr/>
        </p:nvSpPr>
        <p:spPr>
          <a:xfrm>
            <a:off x="5799874" y="2495371"/>
            <a:ext cx="2567949" cy="1580404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35;p20">
            <a:extLst>
              <a:ext uri="{FF2B5EF4-FFF2-40B4-BE49-F238E27FC236}">
                <a16:creationId xmlns:a16="http://schemas.microsoft.com/office/drawing/2014/main" id="{E3E2A9C5-DAB5-1B44-9E8B-8F6FCBDF7DB6}"/>
              </a:ext>
            </a:extLst>
          </p:cNvPr>
          <p:cNvSpPr/>
          <p:nvPr/>
        </p:nvSpPr>
        <p:spPr>
          <a:xfrm>
            <a:off x="5926375" y="2673328"/>
            <a:ext cx="2196900" cy="250626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A3970C1-29B7-A641-95AE-18867B2FAFDE}"/>
              </a:ext>
            </a:extLst>
          </p:cNvPr>
          <p:cNvSpPr txBox="1"/>
          <p:nvPr/>
        </p:nvSpPr>
        <p:spPr>
          <a:xfrm>
            <a:off x="2796363" y="277509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/>
          </a:p>
        </p:txBody>
      </p:sp>
      <p:sp>
        <p:nvSpPr>
          <p:cNvPr id="12" name="Google Shape;134;p20">
            <a:extLst>
              <a:ext uri="{FF2B5EF4-FFF2-40B4-BE49-F238E27FC236}">
                <a16:creationId xmlns:a16="http://schemas.microsoft.com/office/drawing/2014/main" id="{C850370A-4C2E-7244-9C5E-D7D775BF18E9}"/>
              </a:ext>
            </a:extLst>
          </p:cNvPr>
          <p:cNvSpPr txBox="1">
            <a:spLocks/>
          </p:cNvSpPr>
          <p:nvPr/>
        </p:nvSpPr>
        <p:spPr>
          <a:xfrm>
            <a:off x="500225" y="1399111"/>
            <a:ext cx="5024400" cy="534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700" b="1" dirty="0">
                <a:solidFill>
                  <a:schemeClr val="tx1"/>
                </a:solidFill>
              </a:rPr>
              <a:t>1) Remove stop words &amp; punctuation marks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15" name="Google Shape;134;p20">
            <a:extLst>
              <a:ext uri="{FF2B5EF4-FFF2-40B4-BE49-F238E27FC236}">
                <a16:creationId xmlns:a16="http://schemas.microsoft.com/office/drawing/2014/main" id="{86479A84-92DE-7B44-980A-AAE62A774183}"/>
              </a:ext>
            </a:extLst>
          </p:cNvPr>
          <p:cNvSpPr txBox="1">
            <a:spLocks/>
          </p:cNvSpPr>
          <p:nvPr/>
        </p:nvSpPr>
        <p:spPr>
          <a:xfrm>
            <a:off x="500225" y="2340670"/>
            <a:ext cx="5024400" cy="531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b="1" dirty="0"/>
              <a:t>S2</a:t>
            </a:r>
            <a:r>
              <a:rPr lang="en-US" sz="1700" dirty="0"/>
              <a:t>: server friendly accommodating</a:t>
            </a:r>
          </a:p>
        </p:txBody>
      </p:sp>
      <p:sp>
        <p:nvSpPr>
          <p:cNvPr id="16" name="Google Shape;134;p20">
            <a:extLst>
              <a:ext uri="{FF2B5EF4-FFF2-40B4-BE49-F238E27FC236}">
                <a16:creationId xmlns:a16="http://schemas.microsoft.com/office/drawing/2014/main" id="{489083AF-959D-8845-972F-F6451FCACCE0}"/>
              </a:ext>
            </a:extLst>
          </p:cNvPr>
          <p:cNvSpPr txBox="1">
            <a:spLocks/>
          </p:cNvSpPr>
          <p:nvPr/>
        </p:nvSpPr>
        <p:spPr>
          <a:xfrm>
            <a:off x="500225" y="1947260"/>
            <a:ext cx="5024400" cy="531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b="1" dirty="0">
                <a:solidFill>
                  <a:srgbClr val="FF0000"/>
                </a:solidFill>
              </a:rPr>
              <a:t>S1</a:t>
            </a:r>
            <a:r>
              <a:rPr lang="en-US" sz="1700" dirty="0">
                <a:solidFill>
                  <a:srgbClr val="FF0000"/>
                </a:solidFill>
              </a:rPr>
              <a:t>: drinks pretty good  </a:t>
            </a:r>
          </a:p>
        </p:txBody>
      </p:sp>
    </p:spTree>
    <p:extLst>
      <p:ext uri="{BB962C8B-B14F-4D97-AF65-F5344CB8AC3E}">
        <p14:creationId xmlns:p14="http://schemas.microsoft.com/office/powerpoint/2010/main" val="22259259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2612966D-59E0-A146-980E-5767F1197168}"/>
              </a:ext>
            </a:extLst>
          </p:cNvPr>
          <p:cNvSpPr/>
          <p:nvPr/>
        </p:nvSpPr>
        <p:spPr>
          <a:xfrm>
            <a:off x="574655" y="2775098"/>
            <a:ext cx="4688463" cy="4797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altLang="zh-TW" sz="2400" b="1" dirty="0"/>
              <a:t>STEP 1: Review Segmentation</a:t>
            </a:r>
            <a:endParaRPr sz="2600" b="1" dirty="0"/>
          </a:p>
        </p:txBody>
      </p:sp>
      <p:sp>
        <p:nvSpPr>
          <p:cNvPr id="131" name="Google Shape;13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10</a:t>
            </a:r>
            <a:endParaRPr dirty="0"/>
          </a:p>
        </p:txBody>
      </p:sp>
      <p:pic>
        <p:nvPicPr>
          <p:cNvPr id="132" name="Google Shape;132;p20"/>
          <p:cNvPicPr preferRelativeResize="0"/>
          <p:nvPr/>
        </p:nvPicPr>
        <p:blipFill rotWithShape="1">
          <a:blip r:embed="rId3">
            <a:alphaModFix/>
          </a:blip>
          <a:srcRect r="39106"/>
          <a:stretch/>
        </p:blipFill>
        <p:spPr>
          <a:xfrm>
            <a:off x="5433025" y="916875"/>
            <a:ext cx="3130925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311700" y="1067725"/>
            <a:ext cx="852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Input: </a:t>
            </a:r>
            <a:r>
              <a:rPr lang="en" dirty="0"/>
              <a:t>a review, R</a:t>
            </a:r>
            <a:endParaRPr dirty="0"/>
          </a:p>
        </p:txBody>
      </p:sp>
      <p:sp>
        <p:nvSpPr>
          <p:cNvPr id="14" name="Google Shape;135;p20">
            <a:extLst>
              <a:ext uri="{FF2B5EF4-FFF2-40B4-BE49-F238E27FC236}">
                <a16:creationId xmlns:a16="http://schemas.microsoft.com/office/drawing/2014/main" id="{314C68C7-8BF0-CA4F-8EF7-224265406030}"/>
              </a:ext>
            </a:extLst>
          </p:cNvPr>
          <p:cNvSpPr/>
          <p:nvPr/>
        </p:nvSpPr>
        <p:spPr>
          <a:xfrm>
            <a:off x="5799874" y="2495371"/>
            <a:ext cx="2567949" cy="1580404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35;p20">
            <a:extLst>
              <a:ext uri="{FF2B5EF4-FFF2-40B4-BE49-F238E27FC236}">
                <a16:creationId xmlns:a16="http://schemas.microsoft.com/office/drawing/2014/main" id="{E3E2A9C5-DAB5-1B44-9E8B-8F6FCBDF7DB6}"/>
              </a:ext>
            </a:extLst>
          </p:cNvPr>
          <p:cNvSpPr/>
          <p:nvPr/>
        </p:nvSpPr>
        <p:spPr>
          <a:xfrm>
            <a:off x="5926375" y="2673328"/>
            <a:ext cx="2196900" cy="250626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A3970C1-29B7-A641-95AE-18867B2FAFDE}"/>
              </a:ext>
            </a:extLst>
          </p:cNvPr>
          <p:cNvSpPr txBox="1"/>
          <p:nvPr/>
        </p:nvSpPr>
        <p:spPr>
          <a:xfrm>
            <a:off x="2796363" y="277509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/>
          </a:p>
        </p:txBody>
      </p:sp>
      <p:sp>
        <p:nvSpPr>
          <p:cNvPr id="12" name="Google Shape;134;p20">
            <a:extLst>
              <a:ext uri="{FF2B5EF4-FFF2-40B4-BE49-F238E27FC236}">
                <a16:creationId xmlns:a16="http://schemas.microsoft.com/office/drawing/2014/main" id="{C850370A-4C2E-7244-9C5E-D7D775BF18E9}"/>
              </a:ext>
            </a:extLst>
          </p:cNvPr>
          <p:cNvSpPr txBox="1">
            <a:spLocks/>
          </p:cNvSpPr>
          <p:nvPr/>
        </p:nvSpPr>
        <p:spPr>
          <a:xfrm>
            <a:off x="500225" y="1399111"/>
            <a:ext cx="5024400" cy="534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700" b="1" dirty="0">
                <a:solidFill>
                  <a:schemeClr val="tx1"/>
                </a:solidFill>
              </a:rPr>
              <a:t>2) Calculate Word Mover’s Distance (WMD)</a:t>
            </a:r>
            <a:endParaRPr lang="en-US" sz="1700" dirty="0">
              <a:solidFill>
                <a:schemeClr val="tx1"/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8673AAA-5068-794D-A397-ED9E026523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425" y="1916177"/>
            <a:ext cx="3708575" cy="826123"/>
          </a:xfrm>
          <a:prstGeom prst="rect">
            <a:avLst/>
          </a:prstGeom>
        </p:spPr>
      </p:pic>
      <p:sp>
        <p:nvSpPr>
          <p:cNvPr id="15" name="Google Shape;134;p20">
            <a:extLst>
              <a:ext uri="{FF2B5EF4-FFF2-40B4-BE49-F238E27FC236}">
                <a16:creationId xmlns:a16="http://schemas.microsoft.com/office/drawing/2014/main" id="{25606346-A70D-F84C-A7A5-CF11B7C07113}"/>
              </a:ext>
            </a:extLst>
          </p:cNvPr>
          <p:cNvSpPr txBox="1">
            <a:spLocks/>
          </p:cNvSpPr>
          <p:nvPr/>
        </p:nvSpPr>
        <p:spPr>
          <a:xfrm>
            <a:off x="500225" y="3978090"/>
            <a:ext cx="5024400" cy="531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b="1" dirty="0"/>
              <a:t>S2</a:t>
            </a:r>
            <a:r>
              <a:rPr lang="en-US" sz="1700" dirty="0"/>
              <a:t>: server friendly accommodating</a:t>
            </a:r>
          </a:p>
        </p:txBody>
      </p:sp>
      <p:sp>
        <p:nvSpPr>
          <p:cNvPr id="16" name="Google Shape;134;p20">
            <a:extLst>
              <a:ext uri="{FF2B5EF4-FFF2-40B4-BE49-F238E27FC236}">
                <a16:creationId xmlns:a16="http://schemas.microsoft.com/office/drawing/2014/main" id="{31E2DE5D-1E77-9740-AE87-6C7BD2BFAD53}"/>
              </a:ext>
            </a:extLst>
          </p:cNvPr>
          <p:cNvSpPr txBox="1">
            <a:spLocks/>
          </p:cNvSpPr>
          <p:nvPr/>
        </p:nvSpPr>
        <p:spPr>
          <a:xfrm>
            <a:off x="500225" y="3531517"/>
            <a:ext cx="5024400" cy="531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b="1" dirty="0">
                <a:solidFill>
                  <a:srgbClr val="FF0000"/>
                </a:solidFill>
              </a:rPr>
              <a:t>S1</a:t>
            </a:r>
            <a:r>
              <a:rPr lang="en-US" sz="1700" dirty="0">
                <a:solidFill>
                  <a:srgbClr val="FF0000"/>
                </a:solidFill>
              </a:rPr>
              <a:t>: drinks pretty good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Google Shape;134;p20">
                <a:extLst>
                  <a:ext uri="{FF2B5EF4-FFF2-40B4-BE49-F238E27FC236}">
                    <a16:creationId xmlns:a16="http://schemas.microsoft.com/office/drawing/2014/main" id="{E9F6AD32-91D4-E14B-8FBB-9732FD821E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1498" y="2709654"/>
                <a:ext cx="4569600" cy="5315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457200" marR="0" lvl="0" indent="-34290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ts val="1800"/>
                  <a:buFont typeface="Arial"/>
                  <a:buChar char="●"/>
                  <a:defRPr sz="18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L="914400" marR="0" lvl="1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○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L="1371600" marR="0" lvl="2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■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L="1828800" marR="0" lvl="3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●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L="2286000" marR="0" lvl="4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○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L="2743200" marR="0" lvl="5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■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L="3200400" marR="0" lvl="6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●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L="3657600" marR="0" lvl="7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○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L="4114800" marR="0" lvl="8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1600"/>
                  </a:spcAft>
                  <a:buClr>
                    <a:schemeClr val="dk2"/>
                  </a:buClr>
                  <a:buSzPts val="1400"/>
                  <a:buFont typeface="Arial"/>
                  <a:buChar char="■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𝑤𝑒𝑖𝑔h𝑡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𝑤𝑜𝑟𝑑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𝑏𝑎𝑠𝑒𝑑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𝑜𝑛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𝑛𝐵𝑂𝑊</m:t>
                      </m:r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Google Shape;134;p20">
                <a:extLst>
                  <a:ext uri="{FF2B5EF4-FFF2-40B4-BE49-F238E27FC236}">
                    <a16:creationId xmlns:a16="http://schemas.microsoft.com/office/drawing/2014/main" id="{E9F6AD32-91D4-E14B-8FBB-9732FD821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98" y="2709654"/>
                <a:ext cx="4569600" cy="5315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Google Shape;134;p20">
            <a:extLst>
              <a:ext uri="{FF2B5EF4-FFF2-40B4-BE49-F238E27FC236}">
                <a16:creationId xmlns:a16="http://schemas.microsoft.com/office/drawing/2014/main" id="{55DAD6D1-7BDA-4045-8EB9-AD12EAF5FBD3}"/>
              </a:ext>
            </a:extLst>
          </p:cNvPr>
          <p:cNvSpPr txBox="1">
            <a:spLocks/>
          </p:cNvSpPr>
          <p:nvPr/>
        </p:nvSpPr>
        <p:spPr>
          <a:xfrm>
            <a:off x="2825265" y="3531517"/>
            <a:ext cx="1842428" cy="531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dirty="0">
                <a:solidFill>
                  <a:schemeClr val="tx1"/>
                </a:solidFill>
              </a:rPr>
              <a:t>[0.33, 0.33, 0.33]</a:t>
            </a:r>
          </a:p>
        </p:txBody>
      </p:sp>
      <p:sp>
        <p:nvSpPr>
          <p:cNvPr id="29" name="Google Shape;134;p20">
            <a:extLst>
              <a:ext uri="{FF2B5EF4-FFF2-40B4-BE49-F238E27FC236}">
                <a16:creationId xmlns:a16="http://schemas.microsoft.com/office/drawing/2014/main" id="{7372CBF2-C273-1B45-A985-53F0E4F58AA2}"/>
              </a:ext>
            </a:extLst>
          </p:cNvPr>
          <p:cNvSpPr txBox="1">
            <a:spLocks/>
          </p:cNvSpPr>
          <p:nvPr/>
        </p:nvSpPr>
        <p:spPr>
          <a:xfrm>
            <a:off x="3996758" y="3964416"/>
            <a:ext cx="1929617" cy="531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dirty="0">
                <a:solidFill>
                  <a:schemeClr val="tx1"/>
                </a:solidFill>
              </a:rPr>
              <a:t>[0.33, 0.33, 0.33]</a:t>
            </a:r>
          </a:p>
        </p:txBody>
      </p:sp>
    </p:spTree>
    <p:extLst>
      <p:ext uri="{BB962C8B-B14F-4D97-AF65-F5344CB8AC3E}">
        <p14:creationId xmlns:p14="http://schemas.microsoft.com/office/powerpoint/2010/main" val="13482841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>
            <a:extLst>
              <a:ext uri="{FF2B5EF4-FFF2-40B4-BE49-F238E27FC236}">
                <a16:creationId xmlns:a16="http://schemas.microsoft.com/office/drawing/2014/main" id="{F5F0E4B6-BEE0-1B4C-A91E-F0C734706CB0}"/>
              </a:ext>
            </a:extLst>
          </p:cNvPr>
          <p:cNvSpPr/>
          <p:nvPr/>
        </p:nvSpPr>
        <p:spPr>
          <a:xfrm>
            <a:off x="574655" y="2955855"/>
            <a:ext cx="4688463" cy="4797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altLang="zh-TW" sz="2400" b="1" dirty="0"/>
              <a:t>STEP 1: Review Segmentation</a:t>
            </a:r>
            <a:endParaRPr sz="2600" b="1" dirty="0"/>
          </a:p>
        </p:txBody>
      </p:sp>
      <p:sp>
        <p:nvSpPr>
          <p:cNvPr id="131" name="Google Shape;13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11</a:t>
            </a:r>
            <a:endParaRPr dirty="0"/>
          </a:p>
        </p:txBody>
      </p:sp>
      <p:pic>
        <p:nvPicPr>
          <p:cNvPr id="132" name="Google Shape;132;p20"/>
          <p:cNvPicPr preferRelativeResize="0"/>
          <p:nvPr/>
        </p:nvPicPr>
        <p:blipFill rotWithShape="1">
          <a:blip r:embed="rId3">
            <a:alphaModFix/>
          </a:blip>
          <a:srcRect r="39106"/>
          <a:stretch/>
        </p:blipFill>
        <p:spPr>
          <a:xfrm>
            <a:off x="5433025" y="916875"/>
            <a:ext cx="3130925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311700" y="1067725"/>
            <a:ext cx="852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Input: </a:t>
            </a:r>
            <a:r>
              <a:rPr lang="en" dirty="0"/>
              <a:t>a review, R</a:t>
            </a:r>
            <a:endParaRPr dirty="0"/>
          </a:p>
        </p:txBody>
      </p:sp>
      <p:sp>
        <p:nvSpPr>
          <p:cNvPr id="14" name="Google Shape;135;p20">
            <a:extLst>
              <a:ext uri="{FF2B5EF4-FFF2-40B4-BE49-F238E27FC236}">
                <a16:creationId xmlns:a16="http://schemas.microsoft.com/office/drawing/2014/main" id="{314C68C7-8BF0-CA4F-8EF7-224265406030}"/>
              </a:ext>
            </a:extLst>
          </p:cNvPr>
          <p:cNvSpPr/>
          <p:nvPr/>
        </p:nvSpPr>
        <p:spPr>
          <a:xfrm>
            <a:off x="5799874" y="2495371"/>
            <a:ext cx="2567949" cy="1580404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35;p20">
            <a:extLst>
              <a:ext uri="{FF2B5EF4-FFF2-40B4-BE49-F238E27FC236}">
                <a16:creationId xmlns:a16="http://schemas.microsoft.com/office/drawing/2014/main" id="{E3E2A9C5-DAB5-1B44-9E8B-8F6FCBDF7DB6}"/>
              </a:ext>
            </a:extLst>
          </p:cNvPr>
          <p:cNvSpPr/>
          <p:nvPr/>
        </p:nvSpPr>
        <p:spPr>
          <a:xfrm>
            <a:off x="5926375" y="2673328"/>
            <a:ext cx="2196900" cy="250626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A3970C1-29B7-A641-95AE-18867B2FAFDE}"/>
              </a:ext>
            </a:extLst>
          </p:cNvPr>
          <p:cNvSpPr txBox="1"/>
          <p:nvPr/>
        </p:nvSpPr>
        <p:spPr>
          <a:xfrm>
            <a:off x="2796363" y="277509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/>
          </a:p>
        </p:txBody>
      </p:sp>
      <p:sp>
        <p:nvSpPr>
          <p:cNvPr id="12" name="Google Shape;134;p20">
            <a:extLst>
              <a:ext uri="{FF2B5EF4-FFF2-40B4-BE49-F238E27FC236}">
                <a16:creationId xmlns:a16="http://schemas.microsoft.com/office/drawing/2014/main" id="{C850370A-4C2E-7244-9C5E-D7D775BF18E9}"/>
              </a:ext>
            </a:extLst>
          </p:cNvPr>
          <p:cNvSpPr txBox="1">
            <a:spLocks/>
          </p:cNvSpPr>
          <p:nvPr/>
        </p:nvSpPr>
        <p:spPr>
          <a:xfrm>
            <a:off x="500225" y="1399111"/>
            <a:ext cx="5024400" cy="534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700" b="1" dirty="0">
                <a:solidFill>
                  <a:schemeClr val="tx1"/>
                </a:solidFill>
              </a:rPr>
              <a:t>2) Calculate Word Mover’s Distance (WMD)</a:t>
            </a:r>
            <a:endParaRPr lang="en-US" sz="1700" dirty="0">
              <a:solidFill>
                <a:schemeClr val="tx1"/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8673AAA-5068-794D-A397-ED9E026523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425" y="2001239"/>
            <a:ext cx="3708575" cy="826123"/>
          </a:xfrm>
          <a:prstGeom prst="rect">
            <a:avLst/>
          </a:prstGeom>
        </p:spPr>
      </p:pic>
      <p:sp>
        <p:nvSpPr>
          <p:cNvPr id="15" name="Google Shape;134;p20">
            <a:extLst>
              <a:ext uri="{FF2B5EF4-FFF2-40B4-BE49-F238E27FC236}">
                <a16:creationId xmlns:a16="http://schemas.microsoft.com/office/drawing/2014/main" id="{25606346-A70D-F84C-A7A5-CF11B7C07113}"/>
              </a:ext>
            </a:extLst>
          </p:cNvPr>
          <p:cNvSpPr txBox="1">
            <a:spLocks/>
          </p:cNvSpPr>
          <p:nvPr/>
        </p:nvSpPr>
        <p:spPr>
          <a:xfrm>
            <a:off x="500225" y="4190744"/>
            <a:ext cx="5024400" cy="531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b="1" dirty="0"/>
              <a:t>S2</a:t>
            </a:r>
            <a:r>
              <a:rPr lang="en-US" sz="1700" dirty="0"/>
              <a:t>: server friendly accommodating</a:t>
            </a:r>
          </a:p>
        </p:txBody>
      </p:sp>
      <p:sp>
        <p:nvSpPr>
          <p:cNvPr id="16" name="Google Shape;134;p20">
            <a:extLst>
              <a:ext uri="{FF2B5EF4-FFF2-40B4-BE49-F238E27FC236}">
                <a16:creationId xmlns:a16="http://schemas.microsoft.com/office/drawing/2014/main" id="{31E2DE5D-1E77-9740-AE87-6C7BD2BFAD53}"/>
              </a:ext>
            </a:extLst>
          </p:cNvPr>
          <p:cNvSpPr txBox="1">
            <a:spLocks/>
          </p:cNvSpPr>
          <p:nvPr/>
        </p:nvSpPr>
        <p:spPr>
          <a:xfrm>
            <a:off x="500225" y="3382661"/>
            <a:ext cx="5024400" cy="531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b="1" dirty="0">
                <a:solidFill>
                  <a:srgbClr val="FF0000"/>
                </a:solidFill>
              </a:rPr>
              <a:t>S1</a:t>
            </a:r>
            <a:r>
              <a:rPr lang="en-US" sz="1700" dirty="0">
                <a:solidFill>
                  <a:srgbClr val="FF0000"/>
                </a:solidFill>
              </a:rPr>
              <a:t>: drinks pretty good  </a:t>
            </a:r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73163AFB-9B60-DC4B-B8D9-E87FEB855008}"/>
              </a:ext>
            </a:extLst>
          </p:cNvPr>
          <p:cNvCxnSpPr/>
          <p:nvPr/>
        </p:nvCxnSpPr>
        <p:spPr>
          <a:xfrm>
            <a:off x="978195" y="3827725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箭頭接點 9">
            <a:extLst>
              <a:ext uri="{FF2B5EF4-FFF2-40B4-BE49-F238E27FC236}">
                <a16:creationId xmlns:a16="http://schemas.microsoft.com/office/drawing/2014/main" id="{1772BEE9-29E8-434E-86B7-22FF73D657C4}"/>
              </a:ext>
            </a:extLst>
          </p:cNvPr>
          <p:cNvCxnSpPr>
            <a:cxnSpLocks/>
          </p:cNvCxnSpPr>
          <p:nvPr/>
        </p:nvCxnSpPr>
        <p:spPr>
          <a:xfrm>
            <a:off x="1212109" y="3829112"/>
            <a:ext cx="0" cy="551503"/>
          </a:xfrm>
          <a:prstGeom prst="straightConnector1">
            <a:avLst/>
          </a:prstGeom>
          <a:ln w="38100">
            <a:solidFill>
              <a:srgbClr val="FF0000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箭頭接點 20">
            <a:extLst>
              <a:ext uri="{FF2B5EF4-FFF2-40B4-BE49-F238E27FC236}">
                <a16:creationId xmlns:a16="http://schemas.microsoft.com/office/drawing/2014/main" id="{F20E7BF4-9BCC-1047-8CAD-D30A54D4B8AF}"/>
              </a:ext>
            </a:extLst>
          </p:cNvPr>
          <p:cNvCxnSpPr>
            <a:cxnSpLocks/>
          </p:cNvCxnSpPr>
          <p:nvPr/>
        </p:nvCxnSpPr>
        <p:spPr>
          <a:xfrm>
            <a:off x="1212109" y="3827725"/>
            <a:ext cx="627321" cy="5528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箭頭接點 23">
            <a:extLst>
              <a:ext uri="{FF2B5EF4-FFF2-40B4-BE49-F238E27FC236}">
                <a16:creationId xmlns:a16="http://schemas.microsoft.com/office/drawing/2014/main" id="{697E30C9-623F-5045-B357-A44A7493E8CA}"/>
              </a:ext>
            </a:extLst>
          </p:cNvPr>
          <p:cNvCxnSpPr>
            <a:cxnSpLocks/>
          </p:cNvCxnSpPr>
          <p:nvPr/>
        </p:nvCxnSpPr>
        <p:spPr>
          <a:xfrm>
            <a:off x="1212109" y="3827725"/>
            <a:ext cx="1833323" cy="550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CEB157CD-3EC2-0B4E-898F-E8EE70889B42}"/>
              </a:ext>
            </a:extLst>
          </p:cNvPr>
          <p:cNvSpPr/>
          <p:nvPr/>
        </p:nvSpPr>
        <p:spPr>
          <a:xfrm>
            <a:off x="622582" y="3939737"/>
            <a:ext cx="5681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0.66 </a:t>
            </a:r>
            <a:endParaRPr lang="zh-TW" altLang="en-US" dirty="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16F2A6F8-EE99-FE45-B127-BDC82543CCE9}"/>
              </a:ext>
            </a:extLst>
          </p:cNvPr>
          <p:cNvSpPr/>
          <p:nvPr/>
        </p:nvSpPr>
        <p:spPr>
          <a:xfrm>
            <a:off x="1598018" y="4011294"/>
            <a:ext cx="4828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3.3 </a:t>
            </a:r>
            <a:endParaRPr lang="zh-TW" altLang="en-US" dirty="0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D31397FA-AF92-7047-9AAF-FC3E571FCF94}"/>
              </a:ext>
            </a:extLst>
          </p:cNvPr>
          <p:cNvSpPr/>
          <p:nvPr/>
        </p:nvSpPr>
        <p:spPr>
          <a:xfrm>
            <a:off x="2376480" y="3895883"/>
            <a:ext cx="6479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1.65 </a:t>
            </a:r>
            <a:endParaRPr lang="zh-TW" altLang="en-US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80787618-F38A-D54C-821C-1BA8BEE5C872}"/>
              </a:ext>
            </a:extLst>
          </p:cNvPr>
          <p:cNvSpPr/>
          <p:nvPr/>
        </p:nvSpPr>
        <p:spPr>
          <a:xfrm>
            <a:off x="882137" y="3961003"/>
            <a:ext cx="3220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2 </a:t>
            </a:r>
            <a:endParaRPr lang="zh-TW" altLang="en-US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524123F3-EAC0-9A46-8733-BACA572F7DAA}"/>
              </a:ext>
            </a:extLst>
          </p:cNvPr>
          <p:cNvSpPr/>
          <p:nvPr/>
        </p:nvSpPr>
        <p:spPr>
          <a:xfrm>
            <a:off x="1719348" y="4032560"/>
            <a:ext cx="3991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10 </a:t>
            </a:r>
            <a:endParaRPr lang="zh-TW" altLang="en-US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2DBC4770-746F-DD42-A206-BEDCC5E748B4}"/>
              </a:ext>
            </a:extLst>
          </p:cNvPr>
          <p:cNvSpPr/>
          <p:nvPr/>
        </p:nvSpPr>
        <p:spPr>
          <a:xfrm>
            <a:off x="2393700" y="3913547"/>
            <a:ext cx="3673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5 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Google Shape;134;p20">
                <a:extLst>
                  <a:ext uri="{FF2B5EF4-FFF2-40B4-BE49-F238E27FC236}">
                    <a16:creationId xmlns:a16="http://schemas.microsoft.com/office/drawing/2014/main" id="{196E3F3E-BD54-F647-BE86-AAF45CAAE4F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0890" y="2825749"/>
                <a:ext cx="4688463" cy="5315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457200" marR="0" lvl="0" indent="-34290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ts val="1800"/>
                  <a:buFont typeface="Arial"/>
                  <a:buChar char="●"/>
                  <a:defRPr sz="18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L="914400" marR="0" lvl="1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○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L="1371600" marR="0" lvl="2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■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L="1828800" marR="0" lvl="3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●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L="2286000" marR="0" lvl="4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○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L="2743200" marR="0" lvl="5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■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L="3200400" marR="0" lvl="6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●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L="3657600" marR="0" lvl="7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○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L="4114800" marR="0" lvl="8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1600"/>
                  </a:spcAft>
                  <a:buClr>
                    <a:schemeClr val="dk2"/>
                  </a:buClr>
                  <a:buSzPts val="1400"/>
                  <a:buFont typeface="Arial"/>
                  <a:buChar char="■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,</m:t>
                      </m:r>
                      <m:sSub>
                        <m:sSubPr>
                          <m:ctrlP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𝐸𝑢𝑐𝑙𝑖𝑑𝑒𝑎𝑛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𝑏𝑒𝑡𝑤𝑒𝑒𝑛</m:t>
                      </m:r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𝑡𝑤𝑜</m:t>
                      </m:r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𝑤𝑜𝑟𝑑𝑠</m:t>
                      </m:r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Google Shape;134;p20">
                <a:extLst>
                  <a:ext uri="{FF2B5EF4-FFF2-40B4-BE49-F238E27FC236}">
                    <a16:creationId xmlns:a16="http://schemas.microsoft.com/office/drawing/2014/main" id="{196E3F3E-BD54-F647-BE86-AAF45CAAE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90" y="2825749"/>
                <a:ext cx="4688463" cy="5315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Google Shape;134;p20">
            <a:extLst>
              <a:ext uri="{FF2B5EF4-FFF2-40B4-BE49-F238E27FC236}">
                <a16:creationId xmlns:a16="http://schemas.microsoft.com/office/drawing/2014/main" id="{C7B6A323-A251-814E-BBC5-985DA3E0BC3B}"/>
              </a:ext>
            </a:extLst>
          </p:cNvPr>
          <p:cNvSpPr txBox="1">
            <a:spLocks/>
          </p:cNvSpPr>
          <p:nvPr/>
        </p:nvSpPr>
        <p:spPr>
          <a:xfrm>
            <a:off x="2724329" y="3374928"/>
            <a:ext cx="1842428" cy="531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dirty="0">
                <a:solidFill>
                  <a:schemeClr val="tx1"/>
                </a:solidFill>
              </a:rPr>
              <a:t>[0.33, 0.33, 0.33]</a:t>
            </a:r>
          </a:p>
        </p:txBody>
      </p:sp>
    </p:spTree>
    <p:extLst>
      <p:ext uri="{BB962C8B-B14F-4D97-AF65-F5344CB8AC3E}">
        <p14:creationId xmlns:p14="http://schemas.microsoft.com/office/powerpoint/2010/main" val="42761854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6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  <p:bldP spid="28" grpId="0"/>
      <p:bldP spid="23" grpId="0"/>
      <p:bldP spid="23" grpId="1"/>
      <p:bldP spid="25" grpId="0"/>
      <p:bldP spid="25" grpId="1"/>
      <p:bldP spid="26" grpId="0"/>
      <p:bldP spid="2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>
            <a:extLst>
              <a:ext uri="{FF2B5EF4-FFF2-40B4-BE49-F238E27FC236}">
                <a16:creationId xmlns:a16="http://schemas.microsoft.com/office/drawing/2014/main" id="{F5F0E4B6-BEE0-1B4C-A91E-F0C734706CB0}"/>
              </a:ext>
            </a:extLst>
          </p:cNvPr>
          <p:cNvSpPr/>
          <p:nvPr/>
        </p:nvSpPr>
        <p:spPr>
          <a:xfrm>
            <a:off x="574655" y="2955855"/>
            <a:ext cx="4688463" cy="4797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altLang="zh-TW" sz="2400" b="1" dirty="0"/>
              <a:t>STEP 1: Review Segmentation</a:t>
            </a:r>
            <a:endParaRPr sz="2600" b="1" dirty="0"/>
          </a:p>
        </p:txBody>
      </p:sp>
      <p:sp>
        <p:nvSpPr>
          <p:cNvPr id="131" name="Google Shape;13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11</a:t>
            </a:r>
            <a:endParaRPr dirty="0"/>
          </a:p>
        </p:txBody>
      </p:sp>
      <p:pic>
        <p:nvPicPr>
          <p:cNvPr id="132" name="Google Shape;132;p20"/>
          <p:cNvPicPr preferRelativeResize="0"/>
          <p:nvPr/>
        </p:nvPicPr>
        <p:blipFill rotWithShape="1">
          <a:blip r:embed="rId3">
            <a:alphaModFix/>
          </a:blip>
          <a:srcRect r="39106"/>
          <a:stretch/>
        </p:blipFill>
        <p:spPr>
          <a:xfrm>
            <a:off x="5433025" y="916875"/>
            <a:ext cx="3130925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311700" y="1067725"/>
            <a:ext cx="852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Input: </a:t>
            </a:r>
            <a:r>
              <a:rPr lang="en" dirty="0"/>
              <a:t>a review, R</a:t>
            </a:r>
            <a:endParaRPr dirty="0"/>
          </a:p>
        </p:txBody>
      </p:sp>
      <p:sp>
        <p:nvSpPr>
          <p:cNvPr id="14" name="Google Shape;135;p20">
            <a:extLst>
              <a:ext uri="{FF2B5EF4-FFF2-40B4-BE49-F238E27FC236}">
                <a16:creationId xmlns:a16="http://schemas.microsoft.com/office/drawing/2014/main" id="{314C68C7-8BF0-CA4F-8EF7-224265406030}"/>
              </a:ext>
            </a:extLst>
          </p:cNvPr>
          <p:cNvSpPr/>
          <p:nvPr/>
        </p:nvSpPr>
        <p:spPr>
          <a:xfrm>
            <a:off x="5799874" y="2495371"/>
            <a:ext cx="2567949" cy="1580404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35;p20">
            <a:extLst>
              <a:ext uri="{FF2B5EF4-FFF2-40B4-BE49-F238E27FC236}">
                <a16:creationId xmlns:a16="http://schemas.microsoft.com/office/drawing/2014/main" id="{E3E2A9C5-DAB5-1B44-9E8B-8F6FCBDF7DB6}"/>
              </a:ext>
            </a:extLst>
          </p:cNvPr>
          <p:cNvSpPr/>
          <p:nvPr/>
        </p:nvSpPr>
        <p:spPr>
          <a:xfrm>
            <a:off x="5926375" y="2673328"/>
            <a:ext cx="2196900" cy="250626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A3970C1-29B7-A641-95AE-18867B2FAFDE}"/>
              </a:ext>
            </a:extLst>
          </p:cNvPr>
          <p:cNvSpPr txBox="1"/>
          <p:nvPr/>
        </p:nvSpPr>
        <p:spPr>
          <a:xfrm>
            <a:off x="2796363" y="277509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/>
          </a:p>
        </p:txBody>
      </p:sp>
      <p:sp>
        <p:nvSpPr>
          <p:cNvPr id="12" name="Google Shape;134;p20">
            <a:extLst>
              <a:ext uri="{FF2B5EF4-FFF2-40B4-BE49-F238E27FC236}">
                <a16:creationId xmlns:a16="http://schemas.microsoft.com/office/drawing/2014/main" id="{C850370A-4C2E-7244-9C5E-D7D775BF18E9}"/>
              </a:ext>
            </a:extLst>
          </p:cNvPr>
          <p:cNvSpPr txBox="1">
            <a:spLocks/>
          </p:cNvSpPr>
          <p:nvPr/>
        </p:nvSpPr>
        <p:spPr>
          <a:xfrm>
            <a:off x="500225" y="1399111"/>
            <a:ext cx="5024400" cy="534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700" b="1" dirty="0">
                <a:solidFill>
                  <a:schemeClr val="tx1"/>
                </a:solidFill>
              </a:rPr>
              <a:t>2) Calculate Word Mover’s Distance (WMD)</a:t>
            </a:r>
            <a:endParaRPr lang="en-US" sz="1700" dirty="0">
              <a:solidFill>
                <a:schemeClr val="tx1"/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8673AAA-5068-794D-A397-ED9E026523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425" y="2001239"/>
            <a:ext cx="3708575" cy="8261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9" name="Google Shape;134;p20">
                <a:extLst>
                  <a:ext uri="{FF2B5EF4-FFF2-40B4-BE49-F238E27FC236}">
                    <a16:creationId xmlns:a16="http://schemas.microsoft.com/office/drawing/2014/main" id="{196E3F3E-BD54-F647-BE86-AAF45CAAE4F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0890" y="2825749"/>
                <a:ext cx="4688463" cy="5315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457200" marR="0" lvl="0" indent="-34290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ts val="1800"/>
                  <a:buFont typeface="Arial"/>
                  <a:buChar char="●"/>
                  <a:defRPr sz="18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L="914400" marR="0" lvl="1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○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L="1371600" marR="0" lvl="2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■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L="1828800" marR="0" lvl="3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●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L="2286000" marR="0" lvl="4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○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L="2743200" marR="0" lvl="5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■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L="3200400" marR="0" lvl="6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●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L="3657600" marR="0" lvl="7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○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L="4114800" marR="0" lvl="8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1600"/>
                  </a:spcAft>
                  <a:buClr>
                    <a:schemeClr val="dk2"/>
                  </a:buClr>
                  <a:buSzPts val="1400"/>
                  <a:buFont typeface="Arial"/>
                  <a:buChar char="■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,</m:t>
                      </m:r>
                      <m:sSub>
                        <m:sSubPr>
                          <m:ctrlP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𝐸𝑢𝑐𝑙𝑖𝑑𝑒𝑎𝑛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𝑏𝑒𝑡𝑤𝑒𝑒𝑛</m:t>
                      </m:r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𝑡𝑤𝑜</m:t>
                      </m:r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𝑤𝑜𝑟𝑑𝑠</m:t>
                      </m:r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Google Shape;134;p20">
                <a:extLst>
                  <a:ext uri="{FF2B5EF4-FFF2-40B4-BE49-F238E27FC236}">
                    <a16:creationId xmlns:a16="http://schemas.microsoft.com/office/drawing/2014/main" id="{196E3F3E-BD54-F647-BE86-AAF45CAAE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90" y="2825749"/>
                <a:ext cx="4688463" cy="5315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1AE8E5B5-2652-A04A-8721-B5B4CB0E9B7C}"/>
              </a:ext>
            </a:extLst>
          </p:cNvPr>
          <p:cNvCxnSpPr>
            <a:cxnSpLocks/>
          </p:cNvCxnSpPr>
          <p:nvPr/>
        </p:nvCxnSpPr>
        <p:spPr>
          <a:xfrm>
            <a:off x="1648067" y="384898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箭頭接點 33">
            <a:extLst>
              <a:ext uri="{FF2B5EF4-FFF2-40B4-BE49-F238E27FC236}">
                <a16:creationId xmlns:a16="http://schemas.microsoft.com/office/drawing/2014/main" id="{A282235D-7356-CD4A-A497-91E7F91873E9}"/>
              </a:ext>
            </a:extLst>
          </p:cNvPr>
          <p:cNvCxnSpPr>
            <a:cxnSpLocks/>
          </p:cNvCxnSpPr>
          <p:nvPr/>
        </p:nvCxnSpPr>
        <p:spPr>
          <a:xfrm flipH="1">
            <a:off x="1307808" y="3850376"/>
            <a:ext cx="574174" cy="5124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箭頭接點 34">
            <a:extLst>
              <a:ext uri="{FF2B5EF4-FFF2-40B4-BE49-F238E27FC236}">
                <a16:creationId xmlns:a16="http://schemas.microsoft.com/office/drawing/2014/main" id="{6C50900F-A3D2-F94F-807D-3B2374C89326}"/>
              </a:ext>
            </a:extLst>
          </p:cNvPr>
          <p:cNvCxnSpPr>
            <a:cxnSpLocks/>
          </p:cNvCxnSpPr>
          <p:nvPr/>
        </p:nvCxnSpPr>
        <p:spPr>
          <a:xfrm>
            <a:off x="1881981" y="3848989"/>
            <a:ext cx="67604" cy="53151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箭頭接點 35">
            <a:extLst>
              <a:ext uri="{FF2B5EF4-FFF2-40B4-BE49-F238E27FC236}">
                <a16:creationId xmlns:a16="http://schemas.microsoft.com/office/drawing/2014/main" id="{381B8852-79A1-E242-9F4F-73A86FAE8DD1}"/>
              </a:ext>
            </a:extLst>
          </p:cNvPr>
          <p:cNvCxnSpPr>
            <a:cxnSpLocks/>
          </p:cNvCxnSpPr>
          <p:nvPr/>
        </p:nvCxnSpPr>
        <p:spPr>
          <a:xfrm>
            <a:off x="1881981" y="3848989"/>
            <a:ext cx="1435380" cy="5138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168F5D4B-5BF6-B841-B778-2B4C66DE2EBF}"/>
              </a:ext>
            </a:extLst>
          </p:cNvPr>
          <p:cNvSpPr/>
          <p:nvPr/>
        </p:nvSpPr>
        <p:spPr>
          <a:xfrm>
            <a:off x="2004331" y="4072727"/>
            <a:ext cx="5822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0.33 </a:t>
            </a:r>
            <a:endParaRPr lang="zh-TW" altLang="en-US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46A0E5FD-B440-5146-B739-9DB5C79691DB}"/>
              </a:ext>
            </a:extLst>
          </p:cNvPr>
          <p:cNvSpPr/>
          <p:nvPr/>
        </p:nvSpPr>
        <p:spPr>
          <a:xfrm>
            <a:off x="1073338" y="3903538"/>
            <a:ext cx="4828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3.3 </a:t>
            </a:r>
            <a:endParaRPr lang="zh-TW" altLang="en-US" dirty="0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BB3CC1C6-C479-7046-9332-211BD51071F9}"/>
              </a:ext>
            </a:extLst>
          </p:cNvPr>
          <p:cNvSpPr/>
          <p:nvPr/>
        </p:nvSpPr>
        <p:spPr>
          <a:xfrm>
            <a:off x="2795805" y="3938482"/>
            <a:ext cx="6479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6.6 </a:t>
            </a:r>
            <a:endParaRPr lang="zh-TW" altLang="en-US" dirty="0"/>
          </a:p>
        </p:txBody>
      </p:sp>
      <p:sp>
        <p:nvSpPr>
          <p:cNvPr id="40" name="Google Shape;134;p20">
            <a:extLst>
              <a:ext uri="{FF2B5EF4-FFF2-40B4-BE49-F238E27FC236}">
                <a16:creationId xmlns:a16="http://schemas.microsoft.com/office/drawing/2014/main" id="{9273D9ED-22C8-3E42-A35E-1D5C4C44482A}"/>
              </a:ext>
            </a:extLst>
          </p:cNvPr>
          <p:cNvSpPr txBox="1">
            <a:spLocks/>
          </p:cNvSpPr>
          <p:nvPr/>
        </p:nvSpPr>
        <p:spPr>
          <a:xfrm>
            <a:off x="500225" y="3382661"/>
            <a:ext cx="5024400" cy="531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b="1" dirty="0">
                <a:solidFill>
                  <a:srgbClr val="FF0000"/>
                </a:solidFill>
              </a:rPr>
              <a:t>S1</a:t>
            </a:r>
            <a:r>
              <a:rPr lang="en-US" sz="1700" dirty="0">
                <a:solidFill>
                  <a:srgbClr val="FF0000"/>
                </a:solidFill>
              </a:rPr>
              <a:t>: drinks pretty good  </a:t>
            </a:r>
          </a:p>
        </p:txBody>
      </p:sp>
      <p:sp>
        <p:nvSpPr>
          <p:cNvPr id="41" name="Google Shape;134;p20">
            <a:extLst>
              <a:ext uri="{FF2B5EF4-FFF2-40B4-BE49-F238E27FC236}">
                <a16:creationId xmlns:a16="http://schemas.microsoft.com/office/drawing/2014/main" id="{D7CA41E4-5B25-A841-BDDA-02623B165CA2}"/>
              </a:ext>
            </a:extLst>
          </p:cNvPr>
          <p:cNvSpPr txBox="1">
            <a:spLocks/>
          </p:cNvSpPr>
          <p:nvPr/>
        </p:nvSpPr>
        <p:spPr>
          <a:xfrm>
            <a:off x="2724329" y="3374928"/>
            <a:ext cx="1842428" cy="531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dirty="0">
                <a:solidFill>
                  <a:schemeClr val="tx1"/>
                </a:solidFill>
              </a:rPr>
              <a:t>[0.33, 0.33, 0.33]</a:t>
            </a:r>
          </a:p>
        </p:txBody>
      </p:sp>
      <p:sp>
        <p:nvSpPr>
          <p:cNvPr id="42" name="Google Shape;134;p20">
            <a:extLst>
              <a:ext uri="{FF2B5EF4-FFF2-40B4-BE49-F238E27FC236}">
                <a16:creationId xmlns:a16="http://schemas.microsoft.com/office/drawing/2014/main" id="{0A93239E-CAB5-984D-94E6-2E35663B976E}"/>
              </a:ext>
            </a:extLst>
          </p:cNvPr>
          <p:cNvSpPr txBox="1">
            <a:spLocks/>
          </p:cNvSpPr>
          <p:nvPr/>
        </p:nvSpPr>
        <p:spPr>
          <a:xfrm>
            <a:off x="500225" y="4190744"/>
            <a:ext cx="5024400" cy="531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b="1" dirty="0"/>
              <a:t>S2</a:t>
            </a:r>
            <a:r>
              <a:rPr lang="en-US" sz="1700" dirty="0"/>
              <a:t>: server friendly accommodating</a:t>
            </a:r>
          </a:p>
        </p:txBody>
      </p:sp>
    </p:spTree>
    <p:extLst>
      <p:ext uri="{BB962C8B-B14F-4D97-AF65-F5344CB8AC3E}">
        <p14:creationId xmlns:p14="http://schemas.microsoft.com/office/powerpoint/2010/main" val="18699757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6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altLang="zh-TW" sz="2400" b="1" dirty="0"/>
              <a:t>STEP 1: Review Segmentation</a:t>
            </a:r>
            <a:endParaRPr sz="2600" b="1" dirty="0"/>
          </a:p>
        </p:txBody>
      </p:sp>
      <p:sp>
        <p:nvSpPr>
          <p:cNvPr id="131" name="Google Shape;13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11</a:t>
            </a:r>
            <a:endParaRPr dirty="0"/>
          </a:p>
        </p:txBody>
      </p:sp>
      <p:pic>
        <p:nvPicPr>
          <p:cNvPr id="132" name="Google Shape;132;p20"/>
          <p:cNvPicPr preferRelativeResize="0"/>
          <p:nvPr/>
        </p:nvPicPr>
        <p:blipFill rotWithShape="1">
          <a:blip r:embed="rId3">
            <a:alphaModFix/>
          </a:blip>
          <a:srcRect r="39106"/>
          <a:stretch/>
        </p:blipFill>
        <p:spPr>
          <a:xfrm>
            <a:off x="5433025" y="916875"/>
            <a:ext cx="3130925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311700" y="1067725"/>
            <a:ext cx="852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Input: </a:t>
            </a:r>
            <a:r>
              <a:rPr lang="en" dirty="0"/>
              <a:t>a review, R</a:t>
            </a:r>
            <a:endParaRPr dirty="0"/>
          </a:p>
        </p:txBody>
      </p:sp>
      <p:sp>
        <p:nvSpPr>
          <p:cNvPr id="14" name="Google Shape;135;p20">
            <a:extLst>
              <a:ext uri="{FF2B5EF4-FFF2-40B4-BE49-F238E27FC236}">
                <a16:creationId xmlns:a16="http://schemas.microsoft.com/office/drawing/2014/main" id="{314C68C7-8BF0-CA4F-8EF7-224265406030}"/>
              </a:ext>
            </a:extLst>
          </p:cNvPr>
          <p:cNvSpPr/>
          <p:nvPr/>
        </p:nvSpPr>
        <p:spPr>
          <a:xfrm>
            <a:off x="5799874" y="2495371"/>
            <a:ext cx="2567949" cy="1580404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35;p20">
            <a:extLst>
              <a:ext uri="{FF2B5EF4-FFF2-40B4-BE49-F238E27FC236}">
                <a16:creationId xmlns:a16="http://schemas.microsoft.com/office/drawing/2014/main" id="{E3E2A9C5-DAB5-1B44-9E8B-8F6FCBDF7DB6}"/>
              </a:ext>
            </a:extLst>
          </p:cNvPr>
          <p:cNvSpPr/>
          <p:nvPr/>
        </p:nvSpPr>
        <p:spPr>
          <a:xfrm>
            <a:off x="5926375" y="2673328"/>
            <a:ext cx="2196900" cy="250626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A3970C1-29B7-A641-95AE-18867B2FAFDE}"/>
              </a:ext>
            </a:extLst>
          </p:cNvPr>
          <p:cNvSpPr txBox="1"/>
          <p:nvPr/>
        </p:nvSpPr>
        <p:spPr>
          <a:xfrm>
            <a:off x="2796363" y="277509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/>
          </a:p>
        </p:txBody>
      </p:sp>
      <p:sp>
        <p:nvSpPr>
          <p:cNvPr id="12" name="Google Shape;134;p20">
            <a:extLst>
              <a:ext uri="{FF2B5EF4-FFF2-40B4-BE49-F238E27FC236}">
                <a16:creationId xmlns:a16="http://schemas.microsoft.com/office/drawing/2014/main" id="{C850370A-4C2E-7244-9C5E-D7D775BF18E9}"/>
              </a:ext>
            </a:extLst>
          </p:cNvPr>
          <p:cNvSpPr txBox="1">
            <a:spLocks/>
          </p:cNvSpPr>
          <p:nvPr/>
        </p:nvSpPr>
        <p:spPr>
          <a:xfrm>
            <a:off x="500225" y="1399111"/>
            <a:ext cx="5024400" cy="534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700" b="1" dirty="0">
                <a:solidFill>
                  <a:schemeClr val="tx1"/>
                </a:solidFill>
              </a:rPr>
              <a:t>2) Calculate Word Mover’s Distance (WMD)</a:t>
            </a:r>
            <a:endParaRPr lang="en-US" sz="1700" dirty="0">
              <a:solidFill>
                <a:schemeClr val="tx1"/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8673AAA-5068-794D-A397-ED9E026523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425" y="2001239"/>
            <a:ext cx="3708575" cy="826123"/>
          </a:xfrm>
          <a:prstGeom prst="rect">
            <a:avLst/>
          </a:prstGeom>
        </p:spPr>
      </p:pic>
      <p:sp>
        <p:nvSpPr>
          <p:cNvPr id="15" name="Google Shape;134;p20">
            <a:extLst>
              <a:ext uri="{FF2B5EF4-FFF2-40B4-BE49-F238E27FC236}">
                <a16:creationId xmlns:a16="http://schemas.microsoft.com/office/drawing/2014/main" id="{25606346-A70D-F84C-A7A5-CF11B7C07113}"/>
              </a:ext>
            </a:extLst>
          </p:cNvPr>
          <p:cNvSpPr txBox="1">
            <a:spLocks/>
          </p:cNvSpPr>
          <p:nvPr/>
        </p:nvSpPr>
        <p:spPr>
          <a:xfrm>
            <a:off x="500225" y="3924929"/>
            <a:ext cx="5024400" cy="531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b="1" dirty="0"/>
              <a:t>S2</a:t>
            </a:r>
            <a:r>
              <a:rPr lang="en-US" sz="1700" dirty="0"/>
              <a:t>: server friendly accommodating</a:t>
            </a:r>
          </a:p>
        </p:txBody>
      </p:sp>
      <p:sp>
        <p:nvSpPr>
          <p:cNvPr id="16" name="Google Shape;134;p20">
            <a:extLst>
              <a:ext uri="{FF2B5EF4-FFF2-40B4-BE49-F238E27FC236}">
                <a16:creationId xmlns:a16="http://schemas.microsoft.com/office/drawing/2014/main" id="{31E2DE5D-1E77-9740-AE87-6C7BD2BFAD53}"/>
              </a:ext>
            </a:extLst>
          </p:cNvPr>
          <p:cNvSpPr txBox="1">
            <a:spLocks/>
          </p:cNvSpPr>
          <p:nvPr/>
        </p:nvSpPr>
        <p:spPr>
          <a:xfrm>
            <a:off x="500225" y="3116846"/>
            <a:ext cx="5024400" cy="531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b="1" dirty="0">
                <a:solidFill>
                  <a:srgbClr val="FF0000"/>
                </a:solidFill>
              </a:rPr>
              <a:t>S1</a:t>
            </a:r>
            <a:r>
              <a:rPr lang="en-US" sz="1700" dirty="0">
                <a:solidFill>
                  <a:srgbClr val="FF0000"/>
                </a:solidFill>
              </a:rPr>
              <a:t>: drinks pretty good  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07FA17F-4DF6-4140-9DEB-58FFE69CE8BA}"/>
              </a:ext>
            </a:extLst>
          </p:cNvPr>
          <p:cNvSpPr/>
          <p:nvPr/>
        </p:nvSpPr>
        <p:spPr>
          <a:xfrm>
            <a:off x="534765" y="3643524"/>
            <a:ext cx="31309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00" dirty="0">
                <a:solidFill>
                  <a:srgbClr val="FF0000"/>
                </a:solidFill>
              </a:rPr>
              <a:t>d =   0.66 + 0.33 + 0.33  = 1.32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5897602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altLang="zh-TW" sz="2400" b="1" dirty="0"/>
              <a:t>STEP 1: Review Segmentation</a:t>
            </a:r>
            <a:endParaRPr sz="2600" b="1" dirty="0"/>
          </a:p>
        </p:txBody>
      </p:sp>
      <p:sp>
        <p:nvSpPr>
          <p:cNvPr id="131" name="Google Shape;13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12</a:t>
            </a:r>
            <a:endParaRPr dirty="0"/>
          </a:p>
        </p:txBody>
      </p:sp>
      <p:pic>
        <p:nvPicPr>
          <p:cNvPr id="132" name="Google Shape;132;p20"/>
          <p:cNvPicPr preferRelativeResize="0"/>
          <p:nvPr/>
        </p:nvPicPr>
        <p:blipFill rotWithShape="1">
          <a:blip r:embed="rId3">
            <a:alphaModFix/>
          </a:blip>
          <a:srcRect r="39106"/>
          <a:stretch/>
        </p:blipFill>
        <p:spPr>
          <a:xfrm>
            <a:off x="5433025" y="916875"/>
            <a:ext cx="3130925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311700" y="1067725"/>
            <a:ext cx="852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Input: </a:t>
            </a:r>
            <a:r>
              <a:rPr lang="en" dirty="0"/>
              <a:t>a review, R</a:t>
            </a:r>
            <a:endParaRPr dirty="0"/>
          </a:p>
        </p:txBody>
      </p:sp>
      <p:sp>
        <p:nvSpPr>
          <p:cNvPr id="134" name="Google Shape;134;p20"/>
          <p:cNvSpPr txBox="1">
            <a:spLocks noGrp="1"/>
          </p:cNvSpPr>
          <p:nvPr>
            <p:ph type="body" idx="1"/>
          </p:nvPr>
        </p:nvSpPr>
        <p:spPr>
          <a:xfrm>
            <a:off x="500225" y="1894102"/>
            <a:ext cx="5024400" cy="5315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/>
              <a:t>S2</a:t>
            </a:r>
            <a:r>
              <a:rPr lang="en" sz="1700" dirty="0"/>
              <a:t>: The server, was friendly and accommodating.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TW" sz="1700" b="1" dirty="0"/>
              <a:t>S3</a:t>
            </a:r>
            <a:r>
              <a:rPr lang="en-US" altLang="zh-TW" sz="1700" dirty="0"/>
              <a:t>: very happy with her.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TW" sz="1700" b="1" dirty="0"/>
              <a:t>S4</a:t>
            </a:r>
            <a:r>
              <a:rPr lang="en-US" altLang="zh-TW" sz="1700" dirty="0"/>
              <a:t>: In summation, a great pub experience.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TW" sz="1700" b="1" dirty="0"/>
              <a:t>S5</a:t>
            </a:r>
            <a:r>
              <a:rPr lang="en-US" altLang="zh-TW" sz="1700" dirty="0"/>
              <a:t>: would go again !</a:t>
            </a:r>
            <a:endParaRPr sz="1700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dirty="0"/>
          </a:p>
        </p:txBody>
      </p:sp>
      <p:sp>
        <p:nvSpPr>
          <p:cNvPr id="14" name="Google Shape;135;p20">
            <a:extLst>
              <a:ext uri="{FF2B5EF4-FFF2-40B4-BE49-F238E27FC236}">
                <a16:creationId xmlns:a16="http://schemas.microsoft.com/office/drawing/2014/main" id="{314C68C7-8BF0-CA4F-8EF7-224265406030}"/>
              </a:ext>
            </a:extLst>
          </p:cNvPr>
          <p:cNvSpPr/>
          <p:nvPr/>
        </p:nvSpPr>
        <p:spPr>
          <a:xfrm>
            <a:off x="5799874" y="2495371"/>
            <a:ext cx="2567949" cy="1580404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34;p20">
            <a:extLst>
              <a:ext uri="{FF2B5EF4-FFF2-40B4-BE49-F238E27FC236}">
                <a16:creationId xmlns:a16="http://schemas.microsoft.com/office/drawing/2014/main" id="{33684AAB-2448-CF41-ABE0-637C289AE6FD}"/>
              </a:ext>
            </a:extLst>
          </p:cNvPr>
          <p:cNvSpPr txBox="1">
            <a:spLocks/>
          </p:cNvSpPr>
          <p:nvPr/>
        </p:nvSpPr>
        <p:spPr>
          <a:xfrm>
            <a:off x="500225" y="1500692"/>
            <a:ext cx="5024400" cy="531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b="1" dirty="0"/>
              <a:t>S1</a:t>
            </a:r>
            <a:r>
              <a:rPr lang="en-US" sz="1700" dirty="0"/>
              <a:t>: Drinks were pretty good.  </a:t>
            </a:r>
          </a:p>
        </p:txBody>
      </p:sp>
      <p:sp>
        <p:nvSpPr>
          <p:cNvPr id="17" name="Google Shape;135;p20">
            <a:extLst>
              <a:ext uri="{FF2B5EF4-FFF2-40B4-BE49-F238E27FC236}">
                <a16:creationId xmlns:a16="http://schemas.microsoft.com/office/drawing/2014/main" id="{34C8CEF4-DF28-CB49-B6D8-5A3DD215C823}"/>
              </a:ext>
            </a:extLst>
          </p:cNvPr>
          <p:cNvSpPr/>
          <p:nvPr/>
        </p:nvSpPr>
        <p:spPr>
          <a:xfrm>
            <a:off x="6049175" y="3391786"/>
            <a:ext cx="2244220" cy="673166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34;p20">
            <a:extLst>
              <a:ext uri="{FF2B5EF4-FFF2-40B4-BE49-F238E27FC236}">
                <a16:creationId xmlns:a16="http://schemas.microsoft.com/office/drawing/2014/main" id="{516989D1-E1DF-934A-A55E-B27672A823D0}"/>
              </a:ext>
            </a:extLst>
          </p:cNvPr>
          <p:cNvSpPr txBox="1">
            <a:spLocks/>
          </p:cNvSpPr>
          <p:nvPr/>
        </p:nvSpPr>
        <p:spPr>
          <a:xfrm>
            <a:off x="500225" y="2286998"/>
            <a:ext cx="5024400" cy="131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endParaRPr lang="en-US" sz="1700" dirty="0"/>
          </a:p>
        </p:txBody>
      </p:sp>
      <p:sp>
        <p:nvSpPr>
          <p:cNvPr id="19" name="Google Shape;177;p22">
            <a:extLst>
              <a:ext uri="{FF2B5EF4-FFF2-40B4-BE49-F238E27FC236}">
                <a16:creationId xmlns:a16="http://schemas.microsoft.com/office/drawing/2014/main" id="{AD62C488-01D0-6347-8F1E-5A9A04F0EF9C}"/>
              </a:ext>
            </a:extLst>
          </p:cNvPr>
          <p:cNvSpPr txBox="1"/>
          <p:nvPr/>
        </p:nvSpPr>
        <p:spPr>
          <a:xfrm>
            <a:off x="1477927" y="4064952"/>
            <a:ext cx="2233050" cy="49241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FF0000"/>
                </a:solidFill>
              </a:rPr>
              <a:t>Repeat 1 and 2 </a:t>
            </a:r>
            <a:endParaRPr sz="1600" dirty="0">
              <a:solidFill>
                <a:srgbClr val="FF0000"/>
              </a:solidFill>
            </a:endParaRPr>
          </a:p>
        </p:txBody>
      </p:sp>
      <p:sp>
        <p:nvSpPr>
          <p:cNvPr id="20" name="Google Shape;165;p22">
            <a:extLst>
              <a:ext uri="{FF2B5EF4-FFF2-40B4-BE49-F238E27FC236}">
                <a16:creationId xmlns:a16="http://schemas.microsoft.com/office/drawing/2014/main" id="{38AC1DD6-CD12-EE49-91DD-5698D8717EB8}"/>
              </a:ext>
            </a:extLst>
          </p:cNvPr>
          <p:cNvSpPr/>
          <p:nvPr/>
        </p:nvSpPr>
        <p:spPr>
          <a:xfrm>
            <a:off x="529835" y="1581383"/>
            <a:ext cx="3366300" cy="393600"/>
          </a:xfrm>
          <a:prstGeom prst="rect">
            <a:avLst/>
          </a:prstGeom>
          <a:noFill/>
          <a:ln w="2857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177;p22">
            <a:extLst>
              <a:ext uri="{FF2B5EF4-FFF2-40B4-BE49-F238E27FC236}">
                <a16:creationId xmlns:a16="http://schemas.microsoft.com/office/drawing/2014/main" id="{D8691F3B-9EA4-5E48-A9D0-C6A8D9432E36}"/>
              </a:ext>
            </a:extLst>
          </p:cNvPr>
          <p:cNvSpPr txBox="1"/>
          <p:nvPr/>
        </p:nvSpPr>
        <p:spPr>
          <a:xfrm>
            <a:off x="3954410" y="1547333"/>
            <a:ext cx="900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3C78D8"/>
                </a:solidFill>
              </a:rPr>
              <a:t>Seg1</a:t>
            </a:r>
            <a:endParaRPr dirty="0">
              <a:solidFill>
                <a:srgbClr val="3C7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940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1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uiExpand="1" build="p"/>
      <p:bldP spid="14" grpId="0" animBg="1"/>
      <p:bldP spid="17" grpId="0" animBg="1"/>
      <p:bldP spid="19" grpId="0" animBg="1"/>
      <p:bldP spid="20" grpId="0" animBg="1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134;p20">
            <a:extLst>
              <a:ext uri="{FF2B5EF4-FFF2-40B4-BE49-F238E27FC236}">
                <a16:creationId xmlns:a16="http://schemas.microsoft.com/office/drawing/2014/main" id="{F1BDDCAB-01CC-304A-B058-9440A6CB7E10}"/>
              </a:ext>
            </a:extLst>
          </p:cNvPr>
          <p:cNvSpPr txBox="1">
            <a:spLocks/>
          </p:cNvSpPr>
          <p:nvPr/>
        </p:nvSpPr>
        <p:spPr>
          <a:xfrm>
            <a:off x="500225" y="1894102"/>
            <a:ext cx="5024400" cy="531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b="1"/>
              <a:t>S2</a:t>
            </a:r>
            <a:r>
              <a:rPr lang="en-US" sz="1700"/>
              <a:t>: The server, was friendly and accommodating.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altLang="zh-TW" sz="1700" b="1"/>
              <a:t>S3</a:t>
            </a:r>
            <a:r>
              <a:rPr lang="en-US" altLang="zh-TW" sz="1700"/>
              <a:t>: very happy with her. 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altLang="zh-TW" sz="1700" b="1"/>
              <a:t>S4</a:t>
            </a:r>
            <a:r>
              <a:rPr lang="en-US" altLang="zh-TW" sz="1700"/>
              <a:t>: In summation, a great pub experience. 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altLang="zh-TW" sz="1700" b="1"/>
              <a:t>S5</a:t>
            </a:r>
            <a:r>
              <a:rPr lang="en-US" altLang="zh-TW" sz="1700"/>
              <a:t>: would go again !</a:t>
            </a:r>
            <a:endParaRPr lang="en-US" sz="1700"/>
          </a:p>
          <a:p>
            <a:pPr marL="0" indent="0">
              <a:lnSpc>
                <a:spcPct val="150000"/>
              </a:lnSpc>
              <a:buFont typeface="Arial"/>
              <a:buNone/>
            </a:pPr>
            <a:endParaRPr lang="en-US" sz="1700" dirty="0"/>
          </a:p>
        </p:txBody>
      </p:sp>
      <p:sp>
        <p:nvSpPr>
          <p:cNvPr id="36" name="Google Shape;134;p20">
            <a:extLst>
              <a:ext uri="{FF2B5EF4-FFF2-40B4-BE49-F238E27FC236}">
                <a16:creationId xmlns:a16="http://schemas.microsoft.com/office/drawing/2014/main" id="{D22B2260-A1CE-D140-A55B-EBB80FDB9102}"/>
              </a:ext>
            </a:extLst>
          </p:cNvPr>
          <p:cNvSpPr txBox="1">
            <a:spLocks/>
          </p:cNvSpPr>
          <p:nvPr/>
        </p:nvSpPr>
        <p:spPr>
          <a:xfrm>
            <a:off x="500225" y="1500692"/>
            <a:ext cx="5024400" cy="531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b="1" dirty="0"/>
              <a:t>S1</a:t>
            </a:r>
            <a:r>
              <a:rPr lang="en-US" sz="1700" dirty="0"/>
              <a:t>: Drinks were pretty good.  </a:t>
            </a:r>
          </a:p>
        </p:txBody>
      </p:sp>
      <p:sp>
        <p:nvSpPr>
          <p:cNvPr id="37" name="Google Shape;134;p20">
            <a:extLst>
              <a:ext uri="{FF2B5EF4-FFF2-40B4-BE49-F238E27FC236}">
                <a16:creationId xmlns:a16="http://schemas.microsoft.com/office/drawing/2014/main" id="{55E8327F-FF79-244B-8DFE-A5BDE2244364}"/>
              </a:ext>
            </a:extLst>
          </p:cNvPr>
          <p:cNvSpPr txBox="1">
            <a:spLocks/>
          </p:cNvSpPr>
          <p:nvPr/>
        </p:nvSpPr>
        <p:spPr>
          <a:xfrm>
            <a:off x="500225" y="2286998"/>
            <a:ext cx="5024400" cy="131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endParaRPr lang="en-US" sz="1700" dirty="0"/>
          </a:p>
        </p:txBody>
      </p:sp>
      <p:sp>
        <p:nvSpPr>
          <p:cNvPr id="165" name="Google Shape;165;p22"/>
          <p:cNvSpPr/>
          <p:nvPr/>
        </p:nvSpPr>
        <p:spPr>
          <a:xfrm>
            <a:off x="529835" y="1581383"/>
            <a:ext cx="3366300" cy="393600"/>
          </a:xfrm>
          <a:prstGeom prst="rect">
            <a:avLst/>
          </a:prstGeom>
          <a:noFill/>
          <a:ln w="2857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2"/>
          <p:cNvSpPr/>
          <p:nvPr/>
        </p:nvSpPr>
        <p:spPr>
          <a:xfrm>
            <a:off x="529835" y="2023858"/>
            <a:ext cx="4849500" cy="71370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2"/>
          <p:cNvSpPr/>
          <p:nvPr/>
        </p:nvSpPr>
        <p:spPr>
          <a:xfrm>
            <a:off x="529835" y="2786433"/>
            <a:ext cx="4128000" cy="713700"/>
          </a:xfrm>
          <a:prstGeom prst="rect">
            <a:avLst/>
          </a:prstGeom>
          <a:noFill/>
          <a:ln w="2857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12</a:t>
            </a:r>
            <a:endParaRPr dirty="0"/>
          </a:p>
        </p:txBody>
      </p:sp>
      <p:sp>
        <p:nvSpPr>
          <p:cNvPr id="170" name="Google Shape;170;p22"/>
          <p:cNvSpPr txBox="1">
            <a:spLocks noGrp="1"/>
          </p:cNvSpPr>
          <p:nvPr>
            <p:ph type="body" idx="1"/>
          </p:nvPr>
        </p:nvSpPr>
        <p:spPr>
          <a:xfrm>
            <a:off x="311700" y="1067725"/>
            <a:ext cx="852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Input: </a:t>
            </a:r>
            <a:r>
              <a:rPr lang="en" dirty="0"/>
              <a:t>a review, R</a:t>
            </a:r>
            <a:endParaRPr dirty="0"/>
          </a:p>
        </p:txBody>
      </p:sp>
      <p:sp>
        <p:nvSpPr>
          <p:cNvPr id="177" name="Google Shape;177;p22"/>
          <p:cNvSpPr txBox="1"/>
          <p:nvPr/>
        </p:nvSpPr>
        <p:spPr>
          <a:xfrm>
            <a:off x="3954410" y="1547333"/>
            <a:ext cx="900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3C78D8"/>
                </a:solidFill>
              </a:rPr>
              <a:t>Seg1</a:t>
            </a:r>
            <a:endParaRPr dirty="0">
              <a:solidFill>
                <a:srgbClr val="3C78D8"/>
              </a:solidFill>
            </a:endParaRPr>
          </a:p>
        </p:txBody>
      </p:sp>
      <p:sp>
        <p:nvSpPr>
          <p:cNvPr id="178" name="Google Shape;178;p22"/>
          <p:cNvSpPr txBox="1"/>
          <p:nvPr/>
        </p:nvSpPr>
        <p:spPr>
          <a:xfrm>
            <a:off x="4478435" y="2295783"/>
            <a:ext cx="900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FF9900"/>
                </a:solidFill>
              </a:rPr>
              <a:t>Seg2</a:t>
            </a:r>
            <a:endParaRPr dirty="0">
              <a:solidFill>
                <a:srgbClr val="FF9900"/>
              </a:solidFill>
            </a:endParaRPr>
          </a:p>
        </p:txBody>
      </p:sp>
      <p:sp>
        <p:nvSpPr>
          <p:cNvPr id="179" name="Google Shape;179;p22"/>
          <p:cNvSpPr txBox="1"/>
          <p:nvPr/>
        </p:nvSpPr>
        <p:spPr>
          <a:xfrm>
            <a:off x="3756935" y="3084758"/>
            <a:ext cx="900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6AA84F"/>
                </a:solidFill>
              </a:rPr>
              <a:t>Seg3</a:t>
            </a:r>
            <a:endParaRPr>
              <a:solidFill>
                <a:srgbClr val="6AA84F"/>
              </a:solidFill>
            </a:endParaRPr>
          </a:p>
        </p:txBody>
      </p:sp>
      <p:sp>
        <p:nvSpPr>
          <p:cNvPr id="30" name="Google Shape;130;p20">
            <a:extLst>
              <a:ext uri="{FF2B5EF4-FFF2-40B4-BE49-F238E27FC236}">
                <a16:creationId xmlns:a16="http://schemas.microsoft.com/office/drawing/2014/main" id="{A67C371F-4A56-1444-8169-4184B29D7F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altLang="zh-TW" sz="2400" b="1" dirty="0"/>
              <a:t>STEP 1: Review Segmentation</a:t>
            </a:r>
            <a:endParaRPr sz="2600" b="1" dirty="0"/>
          </a:p>
        </p:txBody>
      </p:sp>
      <p:pic>
        <p:nvPicPr>
          <p:cNvPr id="38" name="Google Shape;132;p20">
            <a:extLst>
              <a:ext uri="{FF2B5EF4-FFF2-40B4-BE49-F238E27FC236}">
                <a16:creationId xmlns:a16="http://schemas.microsoft.com/office/drawing/2014/main" id="{F38D9289-AEE7-0B4E-AD8E-232A026312A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r="39106"/>
          <a:stretch/>
        </p:blipFill>
        <p:spPr>
          <a:xfrm>
            <a:off x="5433025" y="916875"/>
            <a:ext cx="3130925" cy="3820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53949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altLang="zh-TW" sz="2400" b="1" dirty="0"/>
              <a:t>STEP 2: Label Assignment</a:t>
            </a:r>
          </a:p>
        </p:txBody>
      </p:sp>
      <p:sp>
        <p:nvSpPr>
          <p:cNvPr id="143" name="Google Shape;143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13</a:t>
            </a:r>
            <a:endParaRPr dirty="0"/>
          </a:p>
        </p:txBody>
      </p:sp>
      <p:sp>
        <p:nvSpPr>
          <p:cNvPr id="144" name="Google Shape;144;p21"/>
          <p:cNvSpPr txBox="1">
            <a:spLocks noGrp="1"/>
          </p:cNvSpPr>
          <p:nvPr>
            <p:ph type="body" idx="1"/>
          </p:nvPr>
        </p:nvSpPr>
        <p:spPr>
          <a:xfrm>
            <a:off x="311700" y="1093925"/>
            <a:ext cx="852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Input: </a:t>
            </a:r>
            <a:r>
              <a:rPr lang="en" dirty="0"/>
              <a:t>segments </a:t>
            </a:r>
            <a:endParaRPr dirty="0"/>
          </a:p>
        </p:txBody>
      </p:sp>
      <p:sp>
        <p:nvSpPr>
          <p:cNvPr id="145" name="Google Shape;145;p21"/>
          <p:cNvSpPr txBox="1">
            <a:spLocks noGrp="1"/>
          </p:cNvSpPr>
          <p:nvPr>
            <p:ph type="body" idx="1"/>
          </p:nvPr>
        </p:nvSpPr>
        <p:spPr>
          <a:xfrm>
            <a:off x="804575" y="1604050"/>
            <a:ext cx="7658400" cy="12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Drinks were pretty good. The server, was friendly and accommodating. very happy with her. 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 summation, a great pub experience. would go again !</a:t>
            </a:r>
            <a:endParaRPr dirty="0"/>
          </a:p>
        </p:txBody>
      </p:sp>
      <p:sp>
        <p:nvSpPr>
          <p:cNvPr id="146" name="Google Shape;146;p21"/>
          <p:cNvSpPr/>
          <p:nvPr/>
        </p:nvSpPr>
        <p:spPr>
          <a:xfrm>
            <a:off x="865075" y="1644375"/>
            <a:ext cx="2547976" cy="393600"/>
          </a:xfrm>
          <a:prstGeom prst="rect">
            <a:avLst/>
          </a:prstGeom>
          <a:noFill/>
          <a:ln w="2857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1"/>
          <p:cNvSpPr/>
          <p:nvPr/>
        </p:nvSpPr>
        <p:spPr>
          <a:xfrm>
            <a:off x="3413051" y="1644375"/>
            <a:ext cx="4657061" cy="45240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1"/>
          <p:cNvSpPr/>
          <p:nvPr/>
        </p:nvSpPr>
        <p:spPr>
          <a:xfrm>
            <a:off x="865075" y="2096700"/>
            <a:ext cx="2155113" cy="34020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1"/>
          <p:cNvSpPr/>
          <p:nvPr/>
        </p:nvSpPr>
        <p:spPr>
          <a:xfrm>
            <a:off x="865075" y="2495625"/>
            <a:ext cx="5768700" cy="393600"/>
          </a:xfrm>
          <a:prstGeom prst="rect">
            <a:avLst/>
          </a:prstGeom>
          <a:noFill/>
          <a:ln w="2857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1"/>
          <p:cNvSpPr txBox="1">
            <a:spLocks noGrp="1"/>
          </p:cNvSpPr>
          <p:nvPr>
            <p:ph type="body" idx="1"/>
          </p:nvPr>
        </p:nvSpPr>
        <p:spPr>
          <a:xfrm>
            <a:off x="311700" y="2948475"/>
            <a:ext cx="852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Output: </a:t>
            </a:r>
            <a:r>
              <a:rPr lang="en" dirty="0"/>
              <a:t>segments with label</a:t>
            </a:r>
            <a:endParaRPr dirty="0"/>
          </a:p>
        </p:txBody>
      </p:sp>
      <p:sp>
        <p:nvSpPr>
          <p:cNvPr id="152" name="Google Shape;152;p21"/>
          <p:cNvSpPr txBox="1">
            <a:spLocks noGrp="1"/>
          </p:cNvSpPr>
          <p:nvPr>
            <p:ph type="body" idx="1"/>
          </p:nvPr>
        </p:nvSpPr>
        <p:spPr>
          <a:xfrm>
            <a:off x="804575" y="3458600"/>
            <a:ext cx="7658400" cy="12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Drinks were pretty good. The server, was friendly and accommodating. very happy with her. 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 summation, a great pub experience. would go again !</a:t>
            </a:r>
            <a:endParaRPr dirty="0"/>
          </a:p>
        </p:txBody>
      </p:sp>
      <p:sp>
        <p:nvSpPr>
          <p:cNvPr id="153" name="Google Shape;153;p21"/>
          <p:cNvSpPr/>
          <p:nvPr/>
        </p:nvSpPr>
        <p:spPr>
          <a:xfrm>
            <a:off x="865075" y="3498925"/>
            <a:ext cx="2547976" cy="393600"/>
          </a:xfrm>
          <a:prstGeom prst="rect">
            <a:avLst/>
          </a:prstGeom>
          <a:noFill/>
          <a:ln w="2857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1"/>
          <p:cNvSpPr/>
          <p:nvPr/>
        </p:nvSpPr>
        <p:spPr>
          <a:xfrm>
            <a:off x="3413051" y="3498925"/>
            <a:ext cx="4657061" cy="45240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21"/>
          <p:cNvSpPr/>
          <p:nvPr/>
        </p:nvSpPr>
        <p:spPr>
          <a:xfrm>
            <a:off x="865075" y="3951250"/>
            <a:ext cx="2155113" cy="34020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1"/>
          <p:cNvSpPr/>
          <p:nvPr/>
        </p:nvSpPr>
        <p:spPr>
          <a:xfrm>
            <a:off x="865075" y="4350175"/>
            <a:ext cx="5768700" cy="393600"/>
          </a:xfrm>
          <a:prstGeom prst="rect">
            <a:avLst/>
          </a:prstGeom>
          <a:noFill/>
          <a:ln w="2857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1"/>
          <p:cNvSpPr/>
          <p:nvPr/>
        </p:nvSpPr>
        <p:spPr>
          <a:xfrm>
            <a:off x="2189309" y="3299463"/>
            <a:ext cx="1092600" cy="3402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rgbClr val="3C78D8"/>
                </a:solidFill>
              </a:rPr>
              <a:t>Drink, +</a:t>
            </a:r>
            <a:endParaRPr sz="1700" b="1" dirty="0">
              <a:solidFill>
                <a:srgbClr val="3C78D8"/>
              </a:solidFill>
            </a:endParaRPr>
          </a:p>
        </p:txBody>
      </p:sp>
      <p:sp>
        <p:nvSpPr>
          <p:cNvPr id="159" name="Google Shape;159;p21"/>
          <p:cNvSpPr/>
          <p:nvPr/>
        </p:nvSpPr>
        <p:spPr>
          <a:xfrm>
            <a:off x="6408392" y="3254869"/>
            <a:ext cx="1619100" cy="340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rgbClr val="FF9900"/>
                </a:solidFill>
              </a:rPr>
              <a:t>Ambience, +</a:t>
            </a:r>
            <a:endParaRPr sz="1700" b="1" dirty="0">
              <a:solidFill>
                <a:srgbClr val="FF9900"/>
              </a:solidFill>
            </a:endParaRPr>
          </a:p>
        </p:txBody>
      </p:sp>
      <p:sp>
        <p:nvSpPr>
          <p:cNvPr id="160" name="Google Shape;160;p21"/>
          <p:cNvSpPr/>
          <p:nvPr/>
        </p:nvSpPr>
        <p:spPr>
          <a:xfrm>
            <a:off x="4932031" y="4085477"/>
            <a:ext cx="1619100" cy="3402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solidFill>
                  <a:srgbClr val="6AA84F"/>
                </a:solidFill>
              </a:rPr>
              <a:t>General, +</a:t>
            </a:r>
            <a:endParaRPr sz="1700" b="1">
              <a:solidFill>
                <a:srgbClr val="6AA84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uiExpand="1"/>
      <p:bldP spid="153" grpId="0" animBg="1"/>
      <p:bldP spid="154" grpId="0" animBg="1"/>
      <p:bldP spid="155" grpId="0" animBg="1"/>
      <p:bldP spid="157" grpId="0" animBg="1"/>
      <p:bldP spid="158" grpId="0" animBg="1"/>
      <p:bldP spid="159" grpId="0" animBg="1"/>
      <p:bldP spid="1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"/>
          <p:cNvSpPr/>
          <p:nvPr/>
        </p:nvSpPr>
        <p:spPr>
          <a:xfrm>
            <a:off x="583000" y="1570750"/>
            <a:ext cx="3366300" cy="393600"/>
          </a:xfrm>
          <a:prstGeom prst="rect">
            <a:avLst/>
          </a:prstGeom>
          <a:noFill/>
          <a:ln w="2857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2"/>
          <p:cNvSpPr/>
          <p:nvPr/>
        </p:nvSpPr>
        <p:spPr>
          <a:xfrm>
            <a:off x="583000" y="2013225"/>
            <a:ext cx="4849500" cy="71370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2"/>
          <p:cNvSpPr/>
          <p:nvPr/>
        </p:nvSpPr>
        <p:spPr>
          <a:xfrm>
            <a:off x="583000" y="2775800"/>
            <a:ext cx="4128000" cy="713700"/>
          </a:xfrm>
          <a:prstGeom prst="rect">
            <a:avLst/>
          </a:prstGeom>
          <a:noFill/>
          <a:ln w="2857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14</a:t>
            </a:r>
            <a:endParaRPr dirty="0"/>
          </a:p>
        </p:txBody>
      </p:sp>
      <p:sp>
        <p:nvSpPr>
          <p:cNvPr id="170" name="Google Shape;170;p22"/>
          <p:cNvSpPr txBox="1">
            <a:spLocks noGrp="1"/>
          </p:cNvSpPr>
          <p:nvPr>
            <p:ph type="body" idx="1"/>
          </p:nvPr>
        </p:nvSpPr>
        <p:spPr>
          <a:xfrm>
            <a:off x="311700" y="1067725"/>
            <a:ext cx="852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Input: </a:t>
            </a:r>
            <a:r>
              <a:rPr lang="en"/>
              <a:t>segments</a:t>
            </a:r>
            <a:endParaRPr/>
          </a:p>
        </p:txBody>
      </p:sp>
      <p:sp>
        <p:nvSpPr>
          <p:cNvPr id="171" name="Google Shape;171;p22"/>
          <p:cNvSpPr txBox="1">
            <a:spLocks noGrp="1"/>
          </p:cNvSpPr>
          <p:nvPr>
            <p:ph type="body" idx="1"/>
          </p:nvPr>
        </p:nvSpPr>
        <p:spPr>
          <a:xfrm>
            <a:off x="500225" y="1511325"/>
            <a:ext cx="50244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dirty="0"/>
              <a:t>Drinks were pretty good. </a:t>
            </a:r>
            <a:endParaRPr sz="1700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dirty="0"/>
          </a:p>
        </p:txBody>
      </p:sp>
      <p:sp>
        <p:nvSpPr>
          <p:cNvPr id="172" name="Google Shape;172;p22"/>
          <p:cNvSpPr txBox="1"/>
          <p:nvPr/>
        </p:nvSpPr>
        <p:spPr>
          <a:xfrm>
            <a:off x="500225" y="2293425"/>
            <a:ext cx="47562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2"/>
                </a:solidFill>
              </a:rPr>
              <a:t>In summation, a great pub experience. </a:t>
            </a:r>
            <a:endParaRPr sz="170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2"/>
                </a:solidFill>
              </a:rPr>
              <a:t>would go again !</a:t>
            </a:r>
            <a:endParaRPr sz="1700">
              <a:solidFill>
                <a:schemeClr val="dk2"/>
              </a:solidFill>
            </a:endParaRPr>
          </a:p>
        </p:txBody>
      </p:sp>
      <p:pic>
        <p:nvPicPr>
          <p:cNvPr id="173" name="Google Shape;17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8750" y="524575"/>
            <a:ext cx="3314575" cy="2485932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2"/>
          <p:cNvSpPr/>
          <p:nvPr/>
        </p:nvSpPr>
        <p:spPr>
          <a:xfrm>
            <a:off x="7336525" y="3074125"/>
            <a:ext cx="1410600" cy="1589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Labels</a:t>
            </a:r>
            <a:r>
              <a:rPr lang="en" b="1"/>
              <a:t> (10)</a:t>
            </a:r>
            <a:endParaRPr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Food (+,-)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Ambience</a:t>
            </a:r>
            <a:r>
              <a:rPr lang="en">
                <a:solidFill>
                  <a:schemeClr val="dk1"/>
                </a:solidFill>
              </a:rPr>
              <a:t> (+,-)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Price</a:t>
            </a:r>
            <a:r>
              <a:rPr lang="en">
                <a:solidFill>
                  <a:schemeClr val="dk1"/>
                </a:solidFill>
              </a:rPr>
              <a:t> (+,-)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Drink</a:t>
            </a:r>
            <a:r>
              <a:rPr lang="en">
                <a:solidFill>
                  <a:schemeClr val="dk1"/>
                </a:solidFill>
              </a:rPr>
              <a:t> (+,-)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</a:t>
            </a:r>
            <a:r>
              <a:rPr lang="en">
                <a:solidFill>
                  <a:schemeClr val="dk1"/>
                </a:solidFill>
              </a:rPr>
              <a:t> (+,-)</a:t>
            </a:r>
            <a:endParaRPr/>
          </a:p>
        </p:txBody>
      </p:sp>
      <p:sp>
        <p:nvSpPr>
          <p:cNvPr id="175" name="Google Shape;175;p22"/>
          <p:cNvSpPr/>
          <p:nvPr/>
        </p:nvSpPr>
        <p:spPr>
          <a:xfrm>
            <a:off x="583000" y="4090475"/>
            <a:ext cx="1344600" cy="461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3C78D8"/>
                </a:solidFill>
              </a:rPr>
              <a:t>Drink, +</a:t>
            </a:r>
            <a:endParaRPr sz="1800" b="1">
              <a:solidFill>
                <a:srgbClr val="3C78D8"/>
              </a:solidFill>
            </a:endParaRPr>
          </a:p>
        </p:txBody>
      </p:sp>
      <p:sp>
        <p:nvSpPr>
          <p:cNvPr id="176" name="Google Shape;176;p22"/>
          <p:cNvSpPr txBox="1"/>
          <p:nvPr/>
        </p:nvSpPr>
        <p:spPr>
          <a:xfrm>
            <a:off x="1925625" y="4090475"/>
            <a:ext cx="5607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3C78D8"/>
                </a:solidFill>
              </a:rPr>
              <a:t>Beer was all good.</a:t>
            </a:r>
            <a:endParaRPr>
              <a:solidFill>
                <a:srgbClr val="3C78D8"/>
              </a:solidFill>
            </a:endParaRPr>
          </a:p>
        </p:txBody>
      </p:sp>
      <p:sp>
        <p:nvSpPr>
          <p:cNvPr id="177" name="Google Shape;177;p22"/>
          <p:cNvSpPr txBox="1"/>
          <p:nvPr/>
        </p:nvSpPr>
        <p:spPr>
          <a:xfrm>
            <a:off x="4007575" y="1536700"/>
            <a:ext cx="900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3C78D8"/>
                </a:solidFill>
              </a:rPr>
              <a:t>Seg1</a:t>
            </a:r>
            <a:endParaRPr>
              <a:solidFill>
                <a:srgbClr val="3C78D8"/>
              </a:solidFill>
            </a:endParaRPr>
          </a:p>
        </p:txBody>
      </p:sp>
      <p:sp>
        <p:nvSpPr>
          <p:cNvPr id="178" name="Google Shape;178;p22"/>
          <p:cNvSpPr txBox="1"/>
          <p:nvPr/>
        </p:nvSpPr>
        <p:spPr>
          <a:xfrm>
            <a:off x="4531600" y="2285150"/>
            <a:ext cx="900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9900"/>
                </a:solidFill>
              </a:rPr>
              <a:t>Seg2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179" name="Google Shape;179;p22"/>
          <p:cNvSpPr txBox="1"/>
          <p:nvPr/>
        </p:nvSpPr>
        <p:spPr>
          <a:xfrm>
            <a:off x="3810100" y="3074125"/>
            <a:ext cx="900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6AA84F"/>
                </a:solidFill>
              </a:rPr>
              <a:t>Seg3</a:t>
            </a:r>
            <a:endParaRPr>
              <a:solidFill>
                <a:srgbClr val="6AA84F"/>
              </a:solidFill>
            </a:endParaRPr>
          </a:p>
        </p:txBody>
      </p:sp>
      <p:sp>
        <p:nvSpPr>
          <p:cNvPr id="180" name="Google Shape;180;p22"/>
          <p:cNvSpPr txBox="1"/>
          <p:nvPr/>
        </p:nvSpPr>
        <p:spPr>
          <a:xfrm>
            <a:off x="506800" y="1911800"/>
            <a:ext cx="48495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2"/>
                </a:solidFill>
              </a:rPr>
              <a:t>The server, was friendly and accommodating. </a:t>
            </a:r>
            <a:endParaRPr sz="170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2"/>
                </a:solidFill>
              </a:rPr>
              <a:t>very happy with her. </a:t>
            </a:r>
            <a:endParaRPr/>
          </a:p>
        </p:txBody>
      </p:sp>
      <p:sp>
        <p:nvSpPr>
          <p:cNvPr id="181" name="Google Shape;181;p22"/>
          <p:cNvSpPr txBox="1">
            <a:spLocks noGrp="1"/>
          </p:cNvSpPr>
          <p:nvPr>
            <p:ph type="body" idx="1"/>
          </p:nvPr>
        </p:nvSpPr>
        <p:spPr>
          <a:xfrm>
            <a:off x="311700" y="3578250"/>
            <a:ext cx="852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Seed set: </a:t>
            </a:r>
            <a:endParaRPr/>
          </a:p>
        </p:txBody>
      </p:sp>
      <p:sp>
        <p:nvSpPr>
          <p:cNvPr id="22" name="Google Shape;142;p21">
            <a:extLst>
              <a:ext uri="{FF2B5EF4-FFF2-40B4-BE49-F238E27FC236}">
                <a16:creationId xmlns:a16="http://schemas.microsoft.com/office/drawing/2014/main" id="{E98C202A-9053-AB49-BDD0-4B2D89A9A09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altLang="zh-TW" sz="2400" b="1" dirty="0"/>
              <a:t>STEP 2: Label Assignment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nimBg="1"/>
      <p:bldP spid="176" grpId="0"/>
      <p:bldP spid="18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265500" y="1816950"/>
            <a:ext cx="4045200" cy="128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Outline</a:t>
            </a:r>
            <a:endParaRPr sz="300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Introduction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Method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Experiment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Conclusion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"/>
          <p:cNvSpPr/>
          <p:nvPr/>
        </p:nvSpPr>
        <p:spPr>
          <a:xfrm>
            <a:off x="583000" y="1570750"/>
            <a:ext cx="3366300" cy="393600"/>
          </a:xfrm>
          <a:prstGeom prst="rect">
            <a:avLst/>
          </a:prstGeom>
          <a:noFill/>
          <a:ln w="2857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15</a:t>
            </a:r>
            <a:endParaRPr dirty="0"/>
          </a:p>
        </p:txBody>
      </p:sp>
      <p:sp>
        <p:nvSpPr>
          <p:cNvPr id="170" name="Google Shape;170;p22"/>
          <p:cNvSpPr txBox="1">
            <a:spLocks noGrp="1"/>
          </p:cNvSpPr>
          <p:nvPr>
            <p:ph type="body" idx="1"/>
          </p:nvPr>
        </p:nvSpPr>
        <p:spPr>
          <a:xfrm>
            <a:off x="311700" y="1067725"/>
            <a:ext cx="852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Input: </a:t>
            </a:r>
            <a:r>
              <a:rPr lang="en" dirty="0"/>
              <a:t>segments</a:t>
            </a:r>
            <a:endParaRPr dirty="0"/>
          </a:p>
        </p:txBody>
      </p:sp>
      <p:sp>
        <p:nvSpPr>
          <p:cNvPr id="171" name="Google Shape;171;p22"/>
          <p:cNvSpPr txBox="1">
            <a:spLocks noGrp="1"/>
          </p:cNvSpPr>
          <p:nvPr>
            <p:ph type="body" idx="1"/>
          </p:nvPr>
        </p:nvSpPr>
        <p:spPr>
          <a:xfrm>
            <a:off x="500225" y="1511325"/>
            <a:ext cx="50244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dirty="0"/>
              <a:t>Drinks were pretty good. </a:t>
            </a:r>
            <a:endParaRPr sz="1700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dirty="0"/>
          </a:p>
        </p:txBody>
      </p:sp>
      <p:pic>
        <p:nvPicPr>
          <p:cNvPr id="173" name="Google Shape;17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8750" y="524575"/>
            <a:ext cx="3314575" cy="2485932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2"/>
          <p:cNvSpPr/>
          <p:nvPr/>
        </p:nvSpPr>
        <p:spPr>
          <a:xfrm>
            <a:off x="7336525" y="3074125"/>
            <a:ext cx="1410600" cy="1589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 dirty="0"/>
              <a:t>Labels</a:t>
            </a:r>
            <a:r>
              <a:rPr lang="en" b="1" dirty="0"/>
              <a:t> (10)</a:t>
            </a:r>
            <a:endParaRPr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dirty="0"/>
              <a:t>Food (+,-)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Ambience</a:t>
            </a:r>
            <a:r>
              <a:rPr lang="en" dirty="0">
                <a:solidFill>
                  <a:schemeClr val="dk1"/>
                </a:solidFill>
              </a:rPr>
              <a:t> (+,-)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Price</a:t>
            </a:r>
            <a:r>
              <a:rPr lang="en" dirty="0">
                <a:solidFill>
                  <a:schemeClr val="dk1"/>
                </a:solidFill>
              </a:rPr>
              <a:t> (+,-)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Drink</a:t>
            </a:r>
            <a:r>
              <a:rPr lang="en" dirty="0">
                <a:solidFill>
                  <a:schemeClr val="dk1"/>
                </a:solidFill>
              </a:rPr>
              <a:t> (+,-)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General</a:t>
            </a:r>
            <a:r>
              <a:rPr lang="en" dirty="0">
                <a:solidFill>
                  <a:schemeClr val="dk1"/>
                </a:solidFill>
              </a:rPr>
              <a:t> (+,-)</a:t>
            </a:r>
            <a:endParaRPr dirty="0"/>
          </a:p>
        </p:txBody>
      </p:sp>
      <p:sp>
        <p:nvSpPr>
          <p:cNvPr id="175" name="Google Shape;175;p22"/>
          <p:cNvSpPr/>
          <p:nvPr/>
        </p:nvSpPr>
        <p:spPr>
          <a:xfrm>
            <a:off x="574025" y="2688187"/>
            <a:ext cx="1344600" cy="461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3C78D8"/>
                </a:solidFill>
              </a:rPr>
              <a:t>Drink, +</a:t>
            </a:r>
            <a:endParaRPr sz="1800" b="1">
              <a:solidFill>
                <a:srgbClr val="3C78D8"/>
              </a:solidFill>
            </a:endParaRPr>
          </a:p>
        </p:txBody>
      </p:sp>
      <p:sp>
        <p:nvSpPr>
          <p:cNvPr id="176" name="Google Shape;176;p22"/>
          <p:cNvSpPr txBox="1"/>
          <p:nvPr/>
        </p:nvSpPr>
        <p:spPr>
          <a:xfrm>
            <a:off x="1916650" y="2688187"/>
            <a:ext cx="5607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3C78D8"/>
                </a:solidFill>
              </a:rPr>
              <a:t>Beer was all good.</a:t>
            </a:r>
            <a:endParaRPr>
              <a:solidFill>
                <a:srgbClr val="3C78D8"/>
              </a:solidFill>
            </a:endParaRPr>
          </a:p>
        </p:txBody>
      </p:sp>
      <p:sp>
        <p:nvSpPr>
          <p:cNvPr id="177" name="Google Shape;177;p22"/>
          <p:cNvSpPr txBox="1"/>
          <p:nvPr/>
        </p:nvSpPr>
        <p:spPr>
          <a:xfrm>
            <a:off x="4007575" y="1536700"/>
            <a:ext cx="900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3C78D8"/>
                </a:solidFill>
              </a:rPr>
              <a:t>Seg1</a:t>
            </a:r>
            <a:endParaRPr>
              <a:solidFill>
                <a:srgbClr val="3C78D8"/>
              </a:solidFill>
            </a:endParaRPr>
          </a:p>
        </p:txBody>
      </p:sp>
      <p:sp>
        <p:nvSpPr>
          <p:cNvPr id="181" name="Google Shape;181;p22"/>
          <p:cNvSpPr txBox="1">
            <a:spLocks noGrp="1"/>
          </p:cNvSpPr>
          <p:nvPr>
            <p:ph type="body" idx="1"/>
          </p:nvPr>
        </p:nvSpPr>
        <p:spPr>
          <a:xfrm>
            <a:off x="302725" y="2175962"/>
            <a:ext cx="852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Seed set: </a:t>
            </a:r>
            <a:endParaRPr dirty="0"/>
          </a:p>
        </p:txBody>
      </p:sp>
      <p:sp>
        <p:nvSpPr>
          <p:cNvPr id="19" name="Google Shape;134;p20">
            <a:extLst>
              <a:ext uri="{FF2B5EF4-FFF2-40B4-BE49-F238E27FC236}">
                <a16:creationId xmlns:a16="http://schemas.microsoft.com/office/drawing/2014/main" id="{BD71D11E-7067-1842-B348-49FFD5D7D2E6}"/>
              </a:ext>
            </a:extLst>
          </p:cNvPr>
          <p:cNvSpPr txBox="1">
            <a:spLocks/>
          </p:cNvSpPr>
          <p:nvPr/>
        </p:nvSpPr>
        <p:spPr>
          <a:xfrm>
            <a:off x="500225" y="3767825"/>
            <a:ext cx="5024400" cy="534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700" b="1" dirty="0">
                <a:solidFill>
                  <a:schemeClr val="tx1"/>
                </a:solidFill>
              </a:rPr>
              <a:t>2) Calculate Word Mover’s Distance (WMD)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20" name="Google Shape;134;p20">
            <a:extLst>
              <a:ext uri="{FF2B5EF4-FFF2-40B4-BE49-F238E27FC236}">
                <a16:creationId xmlns:a16="http://schemas.microsoft.com/office/drawing/2014/main" id="{C0A48628-6E1E-2345-B551-B271836D4F33}"/>
              </a:ext>
            </a:extLst>
          </p:cNvPr>
          <p:cNvSpPr txBox="1">
            <a:spLocks/>
          </p:cNvSpPr>
          <p:nvPr/>
        </p:nvSpPr>
        <p:spPr>
          <a:xfrm>
            <a:off x="484350" y="3329960"/>
            <a:ext cx="5024400" cy="534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700" b="1" dirty="0">
                <a:solidFill>
                  <a:schemeClr val="tx1"/>
                </a:solidFill>
              </a:rPr>
              <a:t>1) Remove stop words &amp; punctuation marks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21" name="Google Shape;135;p20">
            <a:extLst>
              <a:ext uri="{FF2B5EF4-FFF2-40B4-BE49-F238E27FC236}">
                <a16:creationId xmlns:a16="http://schemas.microsoft.com/office/drawing/2014/main" id="{B35A2857-DBA3-B24B-ADD2-C4BEC71BBF3D}"/>
              </a:ext>
            </a:extLst>
          </p:cNvPr>
          <p:cNvSpPr/>
          <p:nvPr/>
        </p:nvSpPr>
        <p:spPr>
          <a:xfrm>
            <a:off x="5943375" y="1418663"/>
            <a:ext cx="2803750" cy="1150899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142;p21">
            <a:extLst>
              <a:ext uri="{FF2B5EF4-FFF2-40B4-BE49-F238E27FC236}">
                <a16:creationId xmlns:a16="http://schemas.microsoft.com/office/drawing/2014/main" id="{0198E584-900E-744B-B808-418596931E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altLang="zh-TW" sz="2400" b="1" dirty="0"/>
              <a:t>STEP 2: Label Assignment</a:t>
            </a:r>
          </a:p>
        </p:txBody>
      </p:sp>
    </p:spTree>
    <p:extLst>
      <p:ext uri="{BB962C8B-B14F-4D97-AF65-F5344CB8AC3E}">
        <p14:creationId xmlns:p14="http://schemas.microsoft.com/office/powerpoint/2010/main" val="6767218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1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/>
              <a:t>Framework</a:t>
            </a:r>
            <a:endParaRPr sz="2400" b="1" dirty="0"/>
          </a:p>
        </p:txBody>
      </p:sp>
      <p:sp>
        <p:nvSpPr>
          <p:cNvPr id="104" name="Google Shape;104;p18"/>
          <p:cNvSpPr/>
          <p:nvPr/>
        </p:nvSpPr>
        <p:spPr>
          <a:xfrm>
            <a:off x="545375" y="1717550"/>
            <a:ext cx="3325500" cy="862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Review labeling</a:t>
            </a:r>
            <a:endParaRPr sz="2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(ADORE)</a:t>
            </a:r>
            <a:endParaRPr sz="2000"/>
          </a:p>
        </p:txBody>
      </p:sp>
      <p:sp>
        <p:nvSpPr>
          <p:cNvPr id="105" name="Google Shape;105;p18"/>
          <p:cNvSpPr/>
          <p:nvPr/>
        </p:nvSpPr>
        <p:spPr>
          <a:xfrm>
            <a:off x="4368000" y="2316725"/>
            <a:ext cx="428700" cy="401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8"/>
          <p:cNvSpPr/>
          <p:nvPr/>
        </p:nvSpPr>
        <p:spPr>
          <a:xfrm>
            <a:off x="5257800" y="1798650"/>
            <a:ext cx="3380100" cy="1546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>
                <a:solidFill>
                  <a:schemeClr val="dk1"/>
                </a:solidFill>
              </a:rPr>
              <a:t>Aspect-aware review generation</a:t>
            </a:r>
            <a:endParaRPr sz="2000" b="1"/>
          </a:p>
        </p:txBody>
      </p:sp>
      <p:sp>
        <p:nvSpPr>
          <p:cNvPr id="107" name="Google Shape;107;p18"/>
          <p:cNvSpPr txBox="1"/>
          <p:nvPr/>
        </p:nvSpPr>
        <p:spPr>
          <a:xfrm>
            <a:off x="470850" y="2673725"/>
            <a:ext cx="3697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1"/>
                </a:solidFill>
              </a:rPr>
              <a:t>STEP 1: Review Segmentation</a:t>
            </a:r>
            <a:endParaRPr sz="1800" b="1" dirty="0">
              <a:solidFill>
                <a:schemeClr val="dk1"/>
              </a:solidFill>
            </a:endParaRPr>
          </a:p>
        </p:txBody>
      </p:sp>
      <p:sp>
        <p:nvSpPr>
          <p:cNvPr id="108" name="Google Shape;108;p18"/>
          <p:cNvSpPr txBox="1"/>
          <p:nvPr/>
        </p:nvSpPr>
        <p:spPr>
          <a:xfrm>
            <a:off x="470850" y="3116650"/>
            <a:ext cx="3150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1"/>
                </a:solidFill>
              </a:rPr>
              <a:t>STEP 2: Label Assignment</a:t>
            </a:r>
            <a:endParaRPr sz="18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6624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>
            <a:spLocks noGrp="1"/>
          </p:cNvSpPr>
          <p:nvPr>
            <p:ph type="title"/>
          </p:nvPr>
        </p:nvSpPr>
        <p:spPr>
          <a:xfrm>
            <a:off x="311700" y="17811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/>
              <a:t>Aspect-aware review generation</a:t>
            </a:r>
            <a:endParaRPr sz="24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/>
          </a:p>
        </p:txBody>
      </p:sp>
      <p:sp>
        <p:nvSpPr>
          <p:cNvPr id="187" name="Google Shape;18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16</a:t>
            </a:r>
            <a:endParaRPr dirty="0"/>
          </a:p>
        </p:txBody>
      </p:sp>
      <p:sp>
        <p:nvSpPr>
          <p:cNvPr id="188" name="Google Shape;188;p23"/>
          <p:cNvSpPr/>
          <p:nvPr/>
        </p:nvSpPr>
        <p:spPr>
          <a:xfrm>
            <a:off x="971266" y="2445125"/>
            <a:ext cx="1717800" cy="1429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Aspect Encoder</a:t>
            </a:r>
            <a:endParaRPr b="1"/>
          </a:p>
        </p:txBody>
      </p:sp>
      <p:sp>
        <p:nvSpPr>
          <p:cNvPr id="189" name="Google Shape;189;p23"/>
          <p:cNvSpPr/>
          <p:nvPr/>
        </p:nvSpPr>
        <p:spPr>
          <a:xfrm>
            <a:off x="4931747" y="2855334"/>
            <a:ext cx="686400" cy="35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GRU</a:t>
            </a:r>
            <a:endParaRPr b="1"/>
          </a:p>
        </p:txBody>
      </p:sp>
      <p:sp>
        <p:nvSpPr>
          <p:cNvPr id="190" name="Google Shape;190;p23"/>
          <p:cNvSpPr/>
          <p:nvPr/>
        </p:nvSpPr>
        <p:spPr>
          <a:xfrm>
            <a:off x="5983191" y="2855334"/>
            <a:ext cx="686400" cy="35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91" name="Google Shape;191;p23"/>
          <p:cNvSpPr/>
          <p:nvPr/>
        </p:nvSpPr>
        <p:spPr>
          <a:xfrm>
            <a:off x="4931747" y="3541736"/>
            <a:ext cx="686400" cy="35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GRU</a:t>
            </a:r>
            <a:endParaRPr b="1" dirty="0"/>
          </a:p>
        </p:txBody>
      </p:sp>
      <p:sp>
        <p:nvSpPr>
          <p:cNvPr id="192" name="Google Shape;192;p23"/>
          <p:cNvSpPr/>
          <p:nvPr/>
        </p:nvSpPr>
        <p:spPr>
          <a:xfrm>
            <a:off x="7492481" y="2844469"/>
            <a:ext cx="686400" cy="35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93" name="Google Shape;193;p23"/>
          <p:cNvSpPr txBox="1"/>
          <p:nvPr/>
        </p:nvSpPr>
        <p:spPr>
          <a:xfrm>
            <a:off x="6627161" y="2735841"/>
            <a:ext cx="508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2"/>
                </a:solidFill>
              </a:rPr>
              <a:t>…</a:t>
            </a:r>
            <a:endParaRPr dirty="0"/>
          </a:p>
        </p:txBody>
      </p:sp>
      <p:sp>
        <p:nvSpPr>
          <p:cNvPr id="194" name="Google Shape;194;p23"/>
          <p:cNvSpPr/>
          <p:nvPr/>
        </p:nvSpPr>
        <p:spPr>
          <a:xfrm>
            <a:off x="4931747" y="1859060"/>
            <a:ext cx="686400" cy="35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GRU</a:t>
            </a:r>
            <a:endParaRPr b="1" dirty="0"/>
          </a:p>
        </p:txBody>
      </p:sp>
      <p:sp>
        <p:nvSpPr>
          <p:cNvPr id="195" name="Google Shape;195;p23"/>
          <p:cNvSpPr txBox="1"/>
          <p:nvPr/>
        </p:nvSpPr>
        <p:spPr>
          <a:xfrm rot="-5400000">
            <a:off x="4957397" y="2508624"/>
            <a:ext cx="508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2"/>
                </a:solidFill>
              </a:rPr>
              <a:t>…</a:t>
            </a:r>
            <a:endParaRPr dirty="0"/>
          </a:p>
        </p:txBody>
      </p:sp>
      <p:sp>
        <p:nvSpPr>
          <p:cNvPr id="196" name="Google Shape;196;p23"/>
          <p:cNvSpPr/>
          <p:nvPr/>
        </p:nvSpPr>
        <p:spPr>
          <a:xfrm>
            <a:off x="5983191" y="3541736"/>
            <a:ext cx="686400" cy="35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97" name="Google Shape;197;p23"/>
          <p:cNvSpPr/>
          <p:nvPr/>
        </p:nvSpPr>
        <p:spPr>
          <a:xfrm>
            <a:off x="7492481" y="3541736"/>
            <a:ext cx="686400" cy="35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98" name="Google Shape;198;p23"/>
          <p:cNvSpPr txBox="1"/>
          <p:nvPr/>
        </p:nvSpPr>
        <p:spPr>
          <a:xfrm>
            <a:off x="6627161" y="3443881"/>
            <a:ext cx="508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…</a:t>
            </a:r>
            <a:endParaRPr/>
          </a:p>
        </p:txBody>
      </p:sp>
      <p:sp>
        <p:nvSpPr>
          <p:cNvPr id="199" name="Google Shape;199;p23"/>
          <p:cNvSpPr/>
          <p:nvPr/>
        </p:nvSpPr>
        <p:spPr>
          <a:xfrm>
            <a:off x="5983191" y="1859060"/>
            <a:ext cx="686400" cy="35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00" name="Google Shape;200;p23"/>
          <p:cNvSpPr/>
          <p:nvPr/>
        </p:nvSpPr>
        <p:spPr>
          <a:xfrm>
            <a:off x="7492481" y="1859060"/>
            <a:ext cx="686400" cy="35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01" name="Google Shape;201;p23"/>
          <p:cNvSpPr txBox="1"/>
          <p:nvPr/>
        </p:nvSpPr>
        <p:spPr>
          <a:xfrm>
            <a:off x="6637796" y="1761210"/>
            <a:ext cx="508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…</a:t>
            </a:r>
            <a:endParaRPr/>
          </a:p>
        </p:txBody>
      </p:sp>
      <p:cxnSp>
        <p:nvCxnSpPr>
          <p:cNvPr id="7" name="直線箭頭接點 6">
            <a:extLst>
              <a:ext uri="{FF2B5EF4-FFF2-40B4-BE49-F238E27FC236}">
                <a16:creationId xmlns:a16="http://schemas.microsoft.com/office/drawing/2014/main" id="{39267679-B798-6B47-B314-77027C14FA21}"/>
              </a:ext>
            </a:extLst>
          </p:cNvPr>
          <p:cNvCxnSpPr>
            <a:cxnSpLocks/>
          </p:cNvCxnSpPr>
          <p:nvPr/>
        </p:nvCxnSpPr>
        <p:spPr>
          <a:xfrm flipV="1">
            <a:off x="1830166" y="3959987"/>
            <a:ext cx="0" cy="452526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箭頭接點 24">
            <a:extLst>
              <a:ext uri="{FF2B5EF4-FFF2-40B4-BE49-F238E27FC236}">
                <a16:creationId xmlns:a16="http://schemas.microsoft.com/office/drawing/2014/main" id="{9F7B5260-D623-1B40-8AAE-B9BAF7079714}"/>
              </a:ext>
            </a:extLst>
          </p:cNvPr>
          <p:cNvCxnSpPr>
            <a:cxnSpLocks/>
          </p:cNvCxnSpPr>
          <p:nvPr/>
        </p:nvCxnSpPr>
        <p:spPr>
          <a:xfrm flipH="1" flipV="1">
            <a:off x="1809539" y="1649219"/>
            <a:ext cx="4278" cy="755558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08C3A53D-370D-AB4C-9FC5-561B0CB65C72}"/>
                  </a:ext>
                </a:extLst>
              </p:cNvPr>
              <p:cNvSpPr txBox="1"/>
              <p:nvPr/>
            </p:nvSpPr>
            <p:spPr>
              <a:xfrm>
                <a:off x="1696702" y="1283455"/>
                <a:ext cx="2453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zh-TW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kumimoji="1" lang="zh-TW" altLang="en-US" sz="1800" dirty="0"/>
              </a:p>
            </p:txBody>
          </p:sp>
        </mc:Choice>
        <mc:Fallback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08C3A53D-370D-AB4C-9FC5-561B0CB65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702" y="1283455"/>
                <a:ext cx="245324" cy="276999"/>
              </a:xfrm>
              <a:prstGeom prst="rect">
                <a:avLst/>
              </a:prstGeom>
              <a:blipFill>
                <a:blip r:embed="rId3"/>
                <a:stretch>
                  <a:fillRect l="-4762" b="-2272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肘形接點 10">
            <a:extLst>
              <a:ext uri="{FF2B5EF4-FFF2-40B4-BE49-F238E27FC236}">
                <a16:creationId xmlns:a16="http://schemas.microsoft.com/office/drawing/2014/main" id="{DB29488C-D417-0E4D-8963-0A789DC52511}"/>
              </a:ext>
            </a:extLst>
          </p:cNvPr>
          <p:cNvCxnSpPr>
            <a:cxnSpLocks/>
            <a:endCxn id="191" idx="1"/>
          </p:cNvCxnSpPr>
          <p:nvPr/>
        </p:nvCxnSpPr>
        <p:spPr>
          <a:xfrm>
            <a:off x="1809539" y="2306625"/>
            <a:ext cx="3122208" cy="1414511"/>
          </a:xfrm>
          <a:prstGeom prst="bentConnector3">
            <a:avLst>
              <a:gd name="adj1" fmla="val 36378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文字方塊 29">
                <a:extLst>
                  <a:ext uri="{FF2B5EF4-FFF2-40B4-BE49-F238E27FC236}">
                    <a16:creationId xmlns:a16="http://schemas.microsoft.com/office/drawing/2014/main" id="{60440C25-2022-2540-97A7-D86760B68F26}"/>
                  </a:ext>
                </a:extLst>
              </p:cNvPr>
              <p:cNvSpPr txBox="1"/>
              <p:nvPr/>
            </p:nvSpPr>
            <p:spPr>
              <a:xfrm>
                <a:off x="1349329" y="4450973"/>
                <a:ext cx="9616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𝐴𝑠𝑝𝑒𝑐𝑡</m:t>
                      </m:r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kumimoji="1" lang="zh-TW" altLang="en-US" sz="1800" dirty="0"/>
              </a:p>
            </p:txBody>
          </p:sp>
        </mc:Choice>
        <mc:Fallback>
          <p:sp>
            <p:nvSpPr>
              <p:cNvPr id="30" name="文字方塊 29">
                <a:extLst>
                  <a:ext uri="{FF2B5EF4-FFF2-40B4-BE49-F238E27FC236}">
                    <a16:creationId xmlns:a16="http://schemas.microsoft.com/office/drawing/2014/main" id="{60440C25-2022-2540-97A7-D86760B68F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329" y="4450973"/>
                <a:ext cx="961674" cy="276999"/>
              </a:xfrm>
              <a:prstGeom prst="rect">
                <a:avLst/>
              </a:prstGeom>
              <a:blipFill>
                <a:blip r:embed="rId4"/>
                <a:stretch>
                  <a:fillRect l="-7895" t="-4348" r="-5263" b="-391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線箭頭接點 31">
            <a:extLst>
              <a:ext uri="{FF2B5EF4-FFF2-40B4-BE49-F238E27FC236}">
                <a16:creationId xmlns:a16="http://schemas.microsoft.com/office/drawing/2014/main" id="{FE421886-764F-6B48-9099-BF6F4F092507}"/>
              </a:ext>
            </a:extLst>
          </p:cNvPr>
          <p:cNvCxnSpPr>
            <a:cxnSpLocks/>
          </p:cNvCxnSpPr>
          <p:nvPr/>
        </p:nvCxnSpPr>
        <p:spPr>
          <a:xfrm flipV="1">
            <a:off x="5274947" y="3978278"/>
            <a:ext cx="0" cy="452526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箭頭接點 32">
            <a:extLst>
              <a:ext uri="{FF2B5EF4-FFF2-40B4-BE49-F238E27FC236}">
                <a16:creationId xmlns:a16="http://schemas.microsoft.com/office/drawing/2014/main" id="{86A2963B-6E2F-FF4E-99EC-622BE620FEB8}"/>
              </a:ext>
            </a:extLst>
          </p:cNvPr>
          <p:cNvCxnSpPr>
            <a:cxnSpLocks/>
          </p:cNvCxnSpPr>
          <p:nvPr/>
        </p:nvCxnSpPr>
        <p:spPr>
          <a:xfrm flipV="1">
            <a:off x="6366121" y="3978278"/>
            <a:ext cx="0" cy="452526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箭頭接點 33">
            <a:extLst>
              <a:ext uri="{FF2B5EF4-FFF2-40B4-BE49-F238E27FC236}">
                <a16:creationId xmlns:a16="http://schemas.microsoft.com/office/drawing/2014/main" id="{C520706A-6D19-6C4A-B5D9-6C9CD6361F17}"/>
              </a:ext>
            </a:extLst>
          </p:cNvPr>
          <p:cNvCxnSpPr>
            <a:cxnSpLocks/>
          </p:cNvCxnSpPr>
          <p:nvPr/>
        </p:nvCxnSpPr>
        <p:spPr>
          <a:xfrm flipV="1">
            <a:off x="7835681" y="3978278"/>
            <a:ext cx="0" cy="452526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箭頭接點 36">
            <a:extLst>
              <a:ext uri="{FF2B5EF4-FFF2-40B4-BE49-F238E27FC236}">
                <a16:creationId xmlns:a16="http://schemas.microsoft.com/office/drawing/2014/main" id="{F228406A-9B0C-7546-9894-623F3A576413}"/>
              </a:ext>
            </a:extLst>
          </p:cNvPr>
          <p:cNvCxnSpPr>
            <a:cxnSpLocks/>
          </p:cNvCxnSpPr>
          <p:nvPr/>
        </p:nvCxnSpPr>
        <p:spPr>
          <a:xfrm flipV="1">
            <a:off x="5274947" y="3235170"/>
            <a:ext cx="0" cy="28530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箭頭接點 41">
            <a:extLst>
              <a:ext uri="{FF2B5EF4-FFF2-40B4-BE49-F238E27FC236}">
                <a16:creationId xmlns:a16="http://schemas.microsoft.com/office/drawing/2014/main" id="{59909A6F-B30F-2340-80F0-9A889917E9E0}"/>
              </a:ext>
            </a:extLst>
          </p:cNvPr>
          <p:cNvCxnSpPr>
            <a:cxnSpLocks/>
          </p:cNvCxnSpPr>
          <p:nvPr/>
        </p:nvCxnSpPr>
        <p:spPr>
          <a:xfrm flipV="1">
            <a:off x="5274947" y="2285382"/>
            <a:ext cx="0" cy="28530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箭頭接點 42">
            <a:extLst>
              <a:ext uri="{FF2B5EF4-FFF2-40B4-BE49-F238E27FC236}">
                <a16:creationId xmlns:a16="http://schemas.microsoft.com/office/drawing/2014/main" id="{ACAB8AAE-102B-1849-949C-F6F091383A59}"/>
              </a:ext>
            </a:extLst>
          </p:cNvPr>
          <p:cNvCxnSpPr>
            <a:cxnSpLocks/>
          </p:cNvCxnSpPr>
          <p:nvPr/>
        </p:nvCxnSpPr>
        <p:spPr>
          <a:xfrm>
            <a:off x="5618147" y="2029341"/>
            <a:ext cx="365044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箭頭接點 45">
            <a:extLst>
              <a:ext uri="{FF2B5EF4-FFF2-40B4-BE49-F238E27FC236}">
                <a16:creationId xmlns:a16="http://schemas.microsoft.com/office/drawing/2014/main" id="{1B4DBAA5-6E00-9A4A-A119-F75B522A4EFA}"/>
              </a:ext>
            </a:extLst>
          </p:cNvPr>
          <p:cNvCxnSpPr>
            <a:cxnSpLocks/>
          </p:cNvCxnSpPr>
          <p:nvPr/>
        </p:nvCxnSpPr>
        <p:spPr>
          <a:xfrm>
            <a:off x="5618147" y="3023869"/>
            <a:ext cx="365044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箭頭接點 46">
            <a:extLst>
              <a:ext uri="{FF2B5EF4-FFF2-40B4-BE49-F238E27FC236}">
                <a16:creationId xmlns:a16="http://schemas.microsoft.com/office/drawing/2014/main" id="{69FCBE16-32D3-C041-8079-35A5B7E02C13}"/>
              </a:ext>
            </a:extLst>
          </p:cNvPr>
          <p:cNvCxnSpPr>
            <a:cxnSpLocks/>
          </p:cNvCxnSpPr>
          <p:nvPr/>
        </p:nvCxnSpPr>
        <p:spPr>
          <a:xfrm>
            <a:off x="5618147" y="3728898"/>
            <a:ext cx="365044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箭頭接點 47">
            <a:extLst>
              <a:ext uri="{FF2B5EF4-FFF2-40B4-BE49-F238E27FC236}">
                <a16:creationId xmlns:a16="http://schemas.microsoft.com/office/drawing/2014/main" id="{ACB7483D-B660-2146-BC6A-9761C4A86983}"/>
              </a:ext>
            </a:extLst>
          </p:cNvPr>
          <p:cNvCxnSpPr>
            <a:cxnSpLocks/>
          </p:cNvCxnSpPr>
          <p:nvPr/>
        </p:nvCxnSpPr>
        <p:spPr>
          <a:xfrm>
            <a:off x="7047961" y="2029751"/>
            <a:ext cx="365044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箭頭接點 48">
            <a:extLst>
              <a:ext uri="{FF2B5EF4-FFF2-40B4-BE49-F238E27FC236}">
                <a16:creationId xmlns:a16="http://schemas.microsoft.com/office/drawing/2014/main" id="{2BD25148-4F42-5A47-89E9-8DF08D64EE3F}"/>
              </a:ext>
            </a:extLst>
          </p:cNvPr>
          <p:cNvCxnSpPr>
            <a:cxnSpLocks/>
          </p:cNvCxnSpPr>
          <p:nvPr/>
        </p:nvCxnSpPr>
        <p:spPr>
          <a:xfrm>
            <a:off x="7019938" y="2991970"/>
            <a:ext cx="365044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箭頭接點 49">
            <a:extLst>
              <a:ext uri="{FF2B5EF4-FFF2-40B4-BE49-F238E27FC236}">
                <a16:creationId xmlns:a16="http://schemas.microsoft.com/office/drawing/2014/main" id="{269E9259-FB0B-3A4B-92D3-4C85AB3D5E00}"/>
              </a:ext>
            </a:extLst>
          </p:cNvPr>
          <p:cNvCxnSpPr>
            <a:cxnSpLocks/>
          </p:cNvCxnSpPr>
          <p:nvPr/>
        </p:nvCxnSpPr>
        <p:spPr>
          <a:xfrm>
            <a:off x="7019938" y="3707632"/>
            <a:ext cx="365044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箭頭接點 50">
            <a:extLst>
              <a:ext uri="{FF2B5EF4-FFF2-40B4-BE49-F238E27FC236}">
                <a16:creationId xmlns:a16="http://schemas.microsoft.com/office/drawing/2014/main" id="{BB9FA7C5-DC47-E447-891A-D54236A89DF4}"/>
              </a:ext>
            </a:extLst>
          </p:cNvPr>
          <p:cNvCxnSpPr>
            <a:cxnSpLocks/>
          </p:cNvCxnSpPr>
          <p:nvPr/>
        </p:nvCxnSpPr>
        <p:spPr>
          <a:xfrm flipV="1">
            <a:off x="7835681" y="3235170"/>
            <a:ext cx="0" cy="28530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Google Shape;195;p23">
            <a:extLst>
              <a:ext uri="{FF2B5EF4-FFF2-40B4-BE49-F238E27FC236}">
                <a16:creationId xmlns:a16="http://schemas.microsoft.com/office/drawing/2014/main" id="{D8369B32-96A5-794B-9301-CBDA34EAF993}"/>
              </a:ext>
            </a:extLst>
          </p:cNvPr>
          <p:cNvSpPr txBox="1"/>
          <p:nvPr/>
        </p:nvSpPr>
        <p:spPr>
          <a:xfrm rot="-5400000">
            <a:off x="6047923" y="2512167"/>
            <a:ext cx="508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2"/>
                </a:solidFill>
              </a:rPr>
              <a:t>…</a:t>
            </a:r>
            <a:endParaRPr dirty="0"/>
          </a:p>
        </p:txBody>
      </p:sp>
      <p:cxnSp>
        <p:nvCxnSpPr>
          <p:cNvPr id="53" name="直線箭頭接點 52">
            <a:extLst>
              <a:ext uri="{FF2B5EF4-FFF2-40B4-BE49-F238E27FC236}">
                <a16:creationId xmlns:a16="http://schemas.microsoft.com/office/drawing/2014/main" id="{34AC40AC-0C50-C443-825D-7AF534EA9BB2}"/>
              </a:ext>
            </a:extLst>
          </p:cNvPr>
          <p:cNvCxnSpPr>
            <a:cxnSpLocks/>
          </p:cNvCxnSpPr>
          <p:nvPr/>
        </p:nvCxnSpPr>
        <p:spPr>
          <a:xfrm flipV="1">
            <a:off x="6366121" y="2288925"/>
            <a:ext cx="0" cy="28530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Google Shape;195;p23">
            <a:extLst>
              <a:ext uri="{FF2B5EF4-FFF2-40B4-BE49-F238E27FC236}">
                <a16:creationId xmlns:a16="http://schemas.microsoft.com/office/drawing/2014/main" id="{A0FF43F9-28B2-5449-9FED-FEF2C174FBB7}"/>
              </a:ext>
            </a:extLst>
          </p:cNvPr>
          <p:cNvSpPr txBox="1"/>
          <p:nvPr/>
        </p:nvSpPr>
        <p:spPr>
          <a:xfrm rot="-5400000">
            <a:off x="7517483" y="2484636"/>
            <a:ext cx="508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2"/>
                </a:solidFill>
              </a:rPr>
              <a:t>…</a:t>
            </a:r>
            <a:endParaRPr dirty="0"/>
          </a:p>
        </p:txBody>
      </p:sp>
      <p:cxnSp>
        <p:nvCxnSpPr>
          <p:cNvPr id="55" name="直線箭頭接點 54">
            <a:extLst>
              <a:ext uri="{FF2B5EF4-FFF2-40B4-BE49-F238E27FC236}">
                <a16:creationId xmlns:a16="http://schemas.microsoft.com/office/drawing/2014/main" id="{60B4A78B-2953-0247-A0C2-F20ACB7DBB1F}"/>
              </a:ext>
            </a:extLst>
          </p:cNvPr>
          <p:cNvCxnSpPr>
            <a:cxnSpLocks/>
          </p:cNvCxnSpPr>
          <p:nvPr/>
        </p:nvCxnSpPr>
        <p:spPr>
          <a:xfrm flipV="1">
            <a:off x="7835681" y="2261394"/>
            <a:ext cx="0" cy="28530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箭頭接點 55">
            <a:extLst>
              <a:ext uri="{FF2B5EF4-FFF2-40B4-BE49-F238E27FC236}">
                <a16:creationId xmlns:a16="http://schemas.microsoft.com/office/drawing/2014/main" id="{F4A91247-4B4A-9440-A853-EA19AADBF4EF}"/>
              </a:ext>
            </a:extLst>
          </p:cNvPr>
          <p:cNvCxnSpPr>
            <a:cxnSpLocks/>
          </p:cNvCxnSpPr>
          <p:nvPr/>
        </p:nvCxnSpPr>
        <p:spPr>
          <a:xfrm flipV="1">
            <a:off x="6366121" y="3235170"/>
            <a:ext cx="0" cy="28530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7F68C300-8D8B-0F4A-AB8A-C021E3AC7F73}"/>
                  </a:ext>
                </a:extLst>
              </p:cNvPr>
              <p:cNvSpPr txBox="1"/>
              <p:nvPr/>
            </p:nvSpPr>
            <p:spPr>
              <a:xfrm>
                <a:off x="4833191" y="4467422"/>
                <a:ext cx="8835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𝑠𝑜𝑟</m:t>
                      </m:r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kumimoji="1" lang="zh-TW" altLang="en-US" sz="1800" dirty="0"/>
              </a:p>
            </p:txBody>
          </p:sp>
        </mc:Choice>
        <mc:Fallback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7F68C300-8D8B-0F4A-AB8A-C021E3AC7F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191" y="4467422"/>
                <a:ext cx="883512" cy="276999"/>
              </a:xfrm>
              <a:prstGeom prst="rect">
                <a:avLst/>
              </a:prstGeom>
              <a:blipFill>
                <a:blip r:embed="rId5"/>
                <a:stretch>
                  <a:fillRect l="-4225" r="-4225" b="-86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文字方塊 61">
                <a:extLst>
                  <a:ext uri="{FF2B5EF4-FFF2-40B4-BE49-F238E27FC236}">
                    <a16:creationId xmlns:a16="http://schemas.microsoft.com/office/drawing/2014/main" id="{9855DA4E-EBB9-BE48-A3A4-7769C948F105}"/>
                  </a:ext>
                </a:extLst>
              </p:cNvPr>
              <p:cNvSpPr txBox="1"/>
              <p:nvPr/>
            </p:nvSpPr>
            <p:spPr>
              <a:xfrm>
                <a:off x="5245329" y="760334"/>
                <a:ext cx="7517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𝑑𝑟𝑖𝑛𝑘𝑠</m:t>
                      </m:r>
                    </m:oMath>
                  </m:oMathPara>
                </a14:m>
                <a:endParaRPr kumimoji="1" lang="zh-TW" altLang="en-US" sz="1800" dirty="0"/>
              </a:p>
            </p:txBody>
          </p:sp>
        </mc:Choice>
        <mc:Fallback>
          <p:sp>
            <p:nvSpPr>
              <p:cNvPr id="62" name="文字方塊 61">
                <a:extLst>
                  <a:ext uri="{FF2B5EF4-FFF2-40B4-BE49-F238E27FC236}">
                    <a16:creationId xmlns:a16="http://schemas.microsoft.com/office/drawing/2014/main" id="{9855DA4E-EBB9-BE48-A3A4-7769C948F1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329" y="760334"/>
                <a:ext cx="751744" cy="276999"/>
              </a:xfrm>
              <a:prstGeom prst="rect">
                <a:avLst/>
              </a:prstGeom>
              <a:blipFill>
                <a:blip r:embed="rId6"/>
                <a:stretch>
                  <a:fillRect l="-6557" r="-4918" b="-136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文字方塊 62">
                <a:extLst>
                  <a:ext uri="{FF2B5EF4-FFF2-40B4-BE49-F238E27FC236}">
                    <a16:creationId xmlns:a16="http://schemas.microsoft.com/office/drawing/2014/main" id="{6680F0D9-2E1B-844A-89C2-4DB0122F829A}"/>
                  </a:ext>
                </a:extLst>
              </p:cNvPr>
              <p:cNvSpPr txBox="1"/>
              <p:nvPr/>
            </p:nvSpPr>
            <p:spPr>
              <a:xfrm>
                <a:off x="5990249" y="4467422"/>
                <a:ext cx="7517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𝑑𝑟𝑖𝑛𝑘𝑠</m:t>
                      </m:r>
                    </m:oMath>
                  </m:oMathPara>
                </a14:m>
                <a:endParaRPr kumimoji="1" lang="zh-TW" altLang="en-US" sz="1800" dirty="0"/>
              </a:p>
            </p:txBody>
          </p:sp>
        </mc:Choice>
        <mc:Fallback>
          <p:sp>
            <p:nvSpPr>
              <p:cNvPr id="63" name="文字方塊 62">
                <a:extLst>
                  <a:ext uri="{FF2B5EF4-FFF2-40B4-BE49-F238E27FC236}">
                    <a16:creationId xmlns:a16="http://schemas.microsoft.com/office/drawing/2014/main" id="{6680F0D9-2E1B-844A-89C2-4DB0122F82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249" y="4467422"/>
                <a:ext cx="751744" cy="276999"/>
              </a:xfrm>
              <a:prstGeom prst="rect">
                <a:avLst/>
              </a:prstGeom>
              <a:blipFill>
                <a:blip r:embed="rId7"/>
                <a:stretch>
                  <a:fillRect l="-6667" r="-6667" b="-130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Google Shape;193;p23">
            <a:extLst>
              <a:ext uri="{FF2B5EF4-FFF2-40B4-BE49-F238E27FC236}">
                <a16:creationId xmlns:a16="http://schemas.microsoft.com/office/drawing/2014/main" id="{EBB4570A-0021-EB49-A39A-5F3143EE30D2}"/>
              </a:ext>
            </a:extLst>
          </p:cNvPr>
          <p:cNvSpPr txBox="1"/>
          <p:nvPr/>
        </p:nvSpPr>
        <p:spPr>
          <a:xfrm>
            <a:off x="6770644" y="4350463"/>
            <a:ext cx="508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2"/>
                </a:solidFill>
              </a:rPr>
              <a:t>…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文字方塊 67">
                <a:extLst>
                  <a:ext uri="{FF2B5EF4-FFF2-40B4-BE49-F238E27FC236}">
                    <a16:creationId xmlns:a16="http://schemas.microsoft.com/office/drawing/2014/main" id="{887157E7-B49A-4E42-B638-18DCA56BDEDD}"/>
                  </a:ext>
                </a:extLst>
              </p:cNvPr>
              <p:cNvSpPr txBox="1"/>
              <p:nvPr/>
            </p:nvSpPr>
            <p:spPr>
              <a:xfrm>
                <a:off x="7539478" y="4467422"/>
                <a:ext cx="5924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𝑔𝑜𝑜𝑑</m:t>
                      </m:r>
                    </m:oMath>
                  </m:oMathPara>
                </a14:m>
                <a:endParaRPr kumimoji="1" lang="zh-TW" altLang="en-US" sz="1800" dirty="0"/>
              </a:p>
            </p:txBody>
          </p:sp>
        </mc:Choice>
        <mc:Fallback>
          <p:sp>
            <p:nvSpPr>
              <p:cNvPr id="68" name="文字方塊 67">
                <a:extLst>
                  <a:ext uri="{FF2B5EF4-FFF2-40B4-BE49-F238E27FC236}">
                    <a16:creationId xmlns:a16="http://schemas.microsoft.com/office/drawing/2014/main" id="{887157E7-B49A-4E42-B638-18DCA56BD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9478" y="4467422"/>
                <a:ext cx="592406" cy="276999"/>
              </a:xfrm>
              <a:prstGeom prst="rect">
                <a:avLst/>
              </a:prstGeom>
              <a:blipFill>
                <a:blip r:embed="rId8"/>
                <a:stretch>
                  <a:fillRect l="-12500" r="-10417" b="-391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直線箭頭接點 78">
            <a:extLst>
              <a:ext uri="{FF2B5EF4-FFF2-40B4-BE49-F238E27FC236}">
                <a16:creationId xmlns:a16="http://schemas.microsoft.com/office/drawing/2014/main" id="{58B1ECBD-19D8-9C46-85C5-6199FFC801DC}"/>
              </a:ext>
            </a:extLst>
          </p:cNvPr>
          <p:cNvCxnSpPr>
            <a:cxnSpLocks/>
          </p:cNvCxnSpPr>
          <p:nvPr/>
        </p:nvCxnSpPr>
        <p:spPr>
          <a:xfrm>
            <a:off x="1830166" y="2075695"/>
            <a:ext cx="1752491" cy="9919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肘形接點 83">
            <a:extLst>
              <a:ext uri="{FF2B5EF4-FFF2-40B4-BE49-F238E27FC236}">
                <a16:creationId xmlns:a16="http://schemas.microsoft.com/office/drawing/2014/main" id="{AA3BFE83-4580-3F4C-AE3C-8254FC3F2F02}"/>
              </a:ext>
            </a:extLst>
          </p:cNvPr>
          <p:cNvCxnSpPr>
            <a:cxnSpLocks/>
            <a:stCxn id="194" idx="0"/>
          </p:cNvCxnSpPr>
          <p:nvPr/>
        </p:nvCxnSpPr>
        <p:spPr>
          <a:xfrm rot="16200000" flipV="1">
            <a:off x="4630607" y="1214720"/>
            <a:ext cx="97850" cy="1190830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圓角矩形 87">
            <a:extLst>
              <a:ext uri="{FF2B5EF4-FFF2-40B4-BE49-F238E27FC236}">
                <a16:creationId xmlns:a16="http://schemas.microsoft.com/office/drawing/2014/main" id="{762767A5-25B3-284F-BE63-34F0215765AE}"/>
              </a:ext>
            </a:extLst>
          </p:cNvPr>
          <p:cNvSpPr/>
          <p:nvPr/>
        </p:nvSpPr>
        <p:spPr>
          <a:xfrm>
            <a:off x="563526" y="1163216"/>
            <a:ext cx="2647507" cy="3791556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06" name="圓角矩形 105">
            <a:extLst>
              <a:ext uri="{FF2B5EF4-FFF2-40B4-BE49-F238E27FC236}">
                <a16:creationId xmlns:a16="http://schemas.microsoft.com/office/drawing/2014/main" id="{ABFCFE14-0A28-5F4A-88EE-EFDC8802F4B4}"/>
              </a:ext>
            </a:extLst>
          </p:cNvPr>
          <p:cNvSpPr/>
          <p:nvPr/>
        </p:nvSpPr>
        <p:spPr>
          <a:xfrm>
            <a:off x="4609214" y="1517796"/>
            <a:ext cx="3863235" cy="3447585"/>
          </a:xfrm>
          <a:prstGeom prst="roundRect">
            <a:avLst/>
          </a:pr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E9443651-2BEB-8348-ACF5-01C1040D4E3E}"/>
              </a:ext>
            </a:extLst>
          </p:cNvPr>
          <p:cNvSpPr/>
          <p:nvPr/>
        </p:nvSpPr>
        <p:spPr>
          <a:xfrm>
            <a:off x="1265366" y="76033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zh-TW" sz="1800" b="1" dirty="0">
                <a:solidFill>
                  <a:srgbClr val="C00000"/>
                </a:solidFill>
              </a:rPr>
              <a:t>Encoder</a:t>
            </a:r>
            <a:endParaRPr lang="zh-TW" altLang="en-US" sz="1800" dirty="0">
              <a:solidFill>
                <a:srgbClr val="C00000"/>
              </a:solidFill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65E404C2-CB3F-B54C-84CC-A0748432E27F}"/>
              </a:ext>
            </a:extLst>
          </p:cNvPr>
          <p:cNvSpPr/>
          <p:nvPr/>
        </p:nvSpPr>
        <p:spPr>
          <a:xfrm>
            <a:off x="6985480" y="112439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zh-TW" sz="1800" b="1" dirty="0">
                <a:solidFill>
                  <a:srgbClr val="002060"/>
                </a:solidFill>
              </a:rPr>
              <a:t>Decoder</a:t>
            </a:r>
            <a:endParaRPr lang="zh-TW" altLang="en-US" sz="1800" dirty="0">
              <a:solidFill>
                <a:srgbClr val="002060"/>
              </a:solidFill>
            </a:endParaRPr>
          </a:p>
        </p:txBody>
      </p:sp>
      <p:cxnSp>
        <p:nvCxnSpPr>
          <p:cNvPr id="113" name="肘形接點 112">
            <a:extLst>
              <a:ext uri="{FF2B5EF4-FFF2-40B4-BE49-F238E27FC236}">
                <a16:creationId xmlns:a16="http://schemas.microsoft.com/office/drawing/2014/main" id="{F7958A3F-74BC-AA46-BDC9-34CA4E843FB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871624" y="2634128"/>
            <a:ext cx="1682680" cy="491344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箭頭接點 113">
            <a:extLst>
              <a:ext uri="{FF2B5EF4-FFF2-40B4-BE49-F238E27FC236}">
                <a16:creationId xmlns:a16="http://schemas.microsoft.com/office/drawing/2014/main" id="{552AC62A-6D7A-2C43-B2C9-74B8B0E4D346}"/>
              </a:ext>
            </a:extLst>
          </p:cNvPr>
          <p:cNvCxnSpPr>
            <a:cxnSpLocks/>
          </p:cNvCxnSpPr>
          <p:nvPr/>
        </p:nvCxnSpPr>
        <p:spPr>
          <a:xfrm>
            <a:off x="4484540" y="3034734"/>
            <a:ext cx="474096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肘形接點 114">
            <a:extLst>
              <a:ext uri="{FF2B5EF4-FFF2-40B4-BE49-F238E27FC236}">
                <a16:creationId xmlns:a16="http://schemas.microsoft.com/office/drawing/2014/main" id="{E2615B95-B6DB-8F45-B08B-D4632849E5A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190118" y="616687"/>
            <a:ext cx="686695" cy="1265883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肘形接點 115">
            <a:extLst>
              <a:ext uri="{FF2B5EF4-FFF2-40B4-BE49-F238E27FC236}">
                <a16:creationId xmlns:a16="http://schemas.microsoft.com/office/drawing/2014/main" id="{C09B23E5-8283-DF43-A9B4-229A7C082E7B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184860" y="1397081"/>
            <a:ext cx="855920" cy="491330"/>
          </a:xfrm>
          <a:prstGeom prst="bentConnector3">
            <a:avLst>
              <a:gd name="adj1" fmla="val 100274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橢圓 116">
            <a:extLst>
              <a:ext uri="{FF2B5EF4-FFF2-40B4-BE49-F238E27FC236}">
                <a16:creationId xmlns:a16="http://schemas.microsoft.com/office/drawing/2014/main" id="{B4705763-BB00-804F-9FBB-47CECF198D3B}"/>
              </a:ext>
            </a:extLst>
          </p:cNvPr>
          <p:cNvSpPr/>
          <p:nvPr/>
        </p:nvSpPr>
        <p:spPr>
          <a:xfrm>
            <a:off x="3801523" y="792556"/>
            <a:ext cx="233210" cy="2303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cxnSp>
        <p:nvCxnSpPr>
          <p:cNvPr id="118" name="肘形接點 117">
            <a:extLst>
              <a:ext uri="{FF2B5EF4-FFF2-40B4-BE49-F238E27FC236}">
                <a16:creationId xmlns:a16="http://schemas.microsoft.com/office/drawing/2014/main" id="{F67D3041-428D-BB4F-96EB-EDD54674EB19}"/>
              </a:ext>
            </a:extLst>
          </p:cNvPr>
          <p:cNvCxnSpPr>
            <a:cxnSpLocks/>
          </p:cNvCxnSpPr>
          <p:nvPr/>
        </p:nvCxnSpPr>
        <p:spPr>
          <a:xfrm rot="10800000">
            <a:off x="3955548" y="1221587"/>
            <a:ext cx="746368" cy="490969"/>
          </a:xfrm>
          <a:prstGeom prst="bentConnector3">
            <a:avLst>
              <a:gd name="adj1" fmla="val 1955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矩形 118">
            <a:extLst>
              <a:ext uri="{FF2B5EF4-FFF2-40B4-BE49-F238E27FC236}">
                <a16:creationId xmlns:a16="http://schemas.microsoft.com/office/drawing/2014/main" id="{2B81E57B-2A84-034A-BB71-73FC0EB0B3A4}"/>
              </a:ext>
            </a:extLst>
          </p:cNvPr>
          <p:cNvSpPr/>
          <p:nvPr/>
        </p:nvSpPr>
        <p:spPr>
          <a:xfrm>
            <a:off x="3716933" y="1592975"/>
            <a:ext cx="367182" cy="752288"/>
          </a:xfrm>
          <a:prstGeom prst="rect">
            <a:avLst/>
          </a:prstGeom>
          <a:solidFill>
            <a:srgbClr val="FFE0F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>
            <a:spLocks noGrp="1"/>
          </p:cNvSpPr>
          <p:nvPr>
            <p:ph type="title"/>
          </p:nvPr>
        </p:nvSpPr>
        <p:spPr>
          <a:xfrm>
            <a:off x="311700" y="17811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Aspect-Encoder</a:t>
            </a:r>
            <a:endParaRPr sz="24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/>
          </a:p>
        </p:txBody>
      </p:sp>
      <p:sp>
        <p:nvSpPr>
          <p:cNvPr id="187" name="Google Shape;18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17</a:t>
            </a:r>
            <a:endParaRPr dirty="0"/>
          </a:p>
        </p:txBody>
      </p:sp>
      <p:sp>
        <p:nvSpPr>
          <p:cNvPr id="188" name="Google Shape;188;p23"/>
          <p:cNvSpPr/>
          <p:nvPr/>
        </p:nvSpPr>
        <p:spPr>
          <a:xfrm>
            <a:off x="971266" y="2445125"/>
            <a:ext cx="1717800" cy="1429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Aspect Encoder</a:t>
            </a:r>
            <a:endParaRPr b="1"/>
          </a:p>
        </p:txBody>
      </p:sp>
      <p:cxnSp>
        <p:nvCxnSpPr>
          <p:cNvPr id="7" name="直線箭頭接點 6">
            <a:extLst>
              <a:ext uri="{FF2B5EF4-FFF2-40B4-BE49-F238E27FC236}">
                <a16:creationId xmlns:a16="http://schemas.microsoft.com/office/drawing/2014/main" id="{39267679-B798-6B47-B314-77027C14FA21}"/>
              </a:ext>
            </a:extLst>
          </p:cNvPr>
          <p:cNvCxnSpPr>
            <a:cxnSpLocks/>
          </p:cNvCxnSpPr>
          <p:nvPr/>
        </p:nvCxnSpPr>
        <p:spPr>
          <a:xfrm flipV="1">
            <a:off x="1830166" y="3959987"/>
            <a:ext cx="0" cy="452526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箭頭接點 24">
            <a:extLst>
              <a:ext uri="{FF2B5EF4-FFF2-40B4-BE49-F238E27FC236}">
                <a16:creationId xmlns:a16="http://schemas.microsoft.com/office/drawing/2014/main" id="{9F7B5260-D623-1B40-8AAE-B9BAF7079714}"/>
              </a:ext>
            </a:extLst>
          </p:cNvPr>
          <p:cNvCxnSpPr>
            <a:cxnSpLocks/>
          </p:cNvCxnSpPr>
          <p:nvPr/>
        </p:nvCxnSpPr>
        <p:spPr>
          <a:xfrm flipH="1" flipV="1">
            <a:off x="1809539" y="1649219"/>
            <a:ext cx="4278" cy="755558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08C3A53D-370D-AB4C-9FC5-561B0CB65C72}"/>
                  </a:ext>
                </a:extLst>
              </p:cNvPr>
              <p:cNvSpPr txBox="1"/>
              <p:nvPr/>
            </p:nvSpPr>
            <p:spPr>
              <a:xfrm>
                <a:off x="1696702" y="1283455"/>
                <a:ext cx="2453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zh-TW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kumimoji="1" lang="zh-TW" altLang="en-US" sz="1800" dirty="0"/>
              </a:p>
            </p:txBody>
          </p:sp>
        </mc:Choice>
        <mc:Fallback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08C3A53D-370D-AB4C-9FC5-561B0CB65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702" y="1283455"/>
                <a:ext cx="245324" cy="276999"/>
              </a:xfrm>
              <a:prstGeom prst="rect">
                <a:avLst/>
              </a:prstGeom>
              <a:blipFill>
                <a:blip r:embed="rId3"/>
                <a:stretch>
                  <a:fillRect l="-4762" b="-2272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文字方塊 29">
                <a:extLst>
                  <a:ext uri="{FF2B5EF4-FFF2-40B4-BE49-F238E27FC236}">
                    <a16:creationId xmlns:a16="http://schemas.microsoft.com/office/drawing/2014/main" id="{60440C25-2022-2540-97A7-D86760B68F26}"/>
                  </a:ext>
                </a:extLst>
              </p:cNvPr>
              <p:cNvSpPr txBox="1"/>
              <p:nvPr/>
            </p:nvSpPr>
            <p:spPr>
              <a:xfrm>
                <a:off x="1349329" y="4450973"/>
                <a:ext cx="9616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𝐴𝑠𝑝𝑒𝑐𝑡</m:t>
                      </m:r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kumimoji="1" lang="zh-TW" altLang="en-US" sz="1800" dirty="0"/>
              </a:p>
            </p:txBody>
          </p:sp>
        </mc:Choice>
        <mc:Fallback>
          <p:sp>
            <p:nvSpPr>
              <p:cNvPr id="30" name="文字方塊 29">
                <a:extLst>
                  <a:ext uri="{FF2B5EF4-FFF2-40B4-BE49-F238E27FC236}">
                    <a16:creationId xmlns:a16="http://schemas.microsoft.com/office/drawing/2014/main" id="{60440C25-2022-2540-97A7-D86760B68F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329" y="4450973"/>
                <a:ext cx="961674" cy="276999"/>
              </a:xfrm>
              <a:prstGeom prst="rect">
                <a:avLst/>
              </a:prstGeom>
              <a:blipFill>
                <a:blip r:embed="rId4"/>
                <a:stretch>
                  <a:fillRect l="-7895" t="-4348" r="-5263" b="-391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Google Shape;170;p22">
            <a:extLst>
              <a:ext uri="{FF2B5EF4-FFF2-40B4-BE49-F238E27FC236}">
                <a16:creationId xmlns:a16="http://schemas.microsoft.com/office/drawing/2014/main" id="{08AC1FAC-7454-7741-93A3-6EE06B0F2C4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522732" y="1028353"/>
            <a:ext cx="4749398" cy="15289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Convert aspect into one-hot vector</a:t>
            </a:r>
          </a:p>
          <a:p>
            <a:pPr lvl="0">
              <a:lnSpc>
                <a:spcPct val="200000"/>
              </a:lnSpc>
            </a:pPr>
            <a:r>
              <a:rPr lang="en" dirty="0"/>
              <a:t> </a:t>
            </a:r>
            <a:r>
              <a:rPr lang="en-US" dirty="0"/>
              <a:t>E</a:t>
            </a:r>
            <a:r>
              <a:rPr lang="en-US" altLang="zh-TW" dirty="0"/>
              <a:t>ncode the input aspect</a:t>
            </a:r>
            <a:endParaRPr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EC644829-DE25-7945-AF24-7216F64185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557296"/>
            <a:ext cx="2325595" cy="436049"/>
          </a:xfrm>
          <a:prstGeom prst="rect">
            <a:avLst/>
          </a:prstGeom>
        </p:spPr>
      </p:pic>
      <p:cxnSp>
        <p:nvCxnSpPr>
          <p:cNvPr id="59" name="直線箭頭接點 58">
            <a:extLst>
              <a:ext uri="{FF2B5EF4-FFF2-40B4-BE49-F238E27FC236}">
                <a16:creationId xmlns:a16="http://schemas.microsoft.com/office/drawing/2014/main" id="{5797DE10-AC20-6246-ADCA-65BE20725B44}"/>
              </a:ext>
            </a:extLst>
          </p:cNvPr>
          <p:cNvCxnSpPr>
            <a:cxnSpLocks/>
          </p:cNvCxnSpPr>
          <p:nvPr/>
        </p:nvCxnSpPr>
        <p:spPr>
          <a:xfrm flipV="1">
            <a:off x="4715133" y="3019389"/>
            <a:ext cx="0" cy="452526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文字方塊 59">
                <a:extLst>
                  <a:ext uri="{FF2B5EF4-FFF2-40B4-BE49-F238E27FC236}">
                    <a16:creationId xmlns:a16="http://schemas.microsoft.com/office/drawing/2014/main" id="{BF226F6E-1C5C-FB4C-848E-BD46CCE73001}"/>
                  </a:ext>
                </a:extLst>
              </p:cNvPr>
              <p:cNvSpPr txBox="1"/>
              <p:nvPr/>
            </p:nvSpPr>
            <p:spPr>
              <a:xfrm>
                <a:off x="3778172" y="3497959"/>
                <a:ext cx="19604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𝑎𝑠𝑝𝑒𝑐𝑡</m:t>
                      </m:r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𝑒𝑚𝑏𝑒𝑑𝑑𝑖𝑛𝑔</m:t>
                      </m:r>
                    </m:oMath>
                  </m:oMathPara>
                </a14:m>
                <a:endParaRPr kumimoji="1" lang="zh-TW" altLang="en-US" sz="1800" dirty="0"/>
              </a:p>
            </p:txBody>
          </p:sp>
        </mc:Choice>
        <mc:Fallback>
          <p:sp>
            <p:nvSpPr>
              <p:cNvPr id="60" name="文字方塊 59">
                <a:extLst>
                  <a:ext uri="{FF2B5EF4-FFF2-40B4-BE49-F238E27FC236}">
                    <a16:creationId xmlns:a16="http://schemas.microsoft.com/office/drawing/2014/main" id="{BF226F6E-1C5C-FB4C-848E-BD46CCE730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172" y="3497959"/>
                <a:ext cx="1960473" cy="276999"/>
              </a:xfrm>
              <a:prstGeom prst="rect">
                <a:avLst/>
              </a:prstGeom>
              <a:blipFill>
                <a:blip r:embed="rId6"/>
                <a:stretch>
                  <a:fillRect l="-3226" t="-4348" r="-3226" b="-391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6731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>
            <a:spLocks noGrp="1"/>
          </p:cNvSpPr>
          <p:nvPr>
            <p:ph type="title"/>
          </p:nvPr>
        </p:nvSpPr>
        <p:spPr>
          <a:xfrm>
            <a:off x="311700" y="17811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400" b="1" dirty="0"/>
              <a:t> Attention-based Review Generator</a:t>
            </a:r>
            <a:endParaRPr sz="2400" b="1" dirty="0"/>
          </a:p>
        </p:txBody>
      </p:sp>
      <p:sp>
        <p:nvSpPr>
          <p:cNvPr id="187" name="Google Shape;18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18</a:t>
            </a:r>
            <a:endParaRPr dirty="0"/>
          </a:p>
        </p:txBody>
      </p:sp>
      <p:sp>
        <p:nvSpPr>
          <p:cNvPr id="189" name="Google Shape;189;p23"/>
          <p:cNvSpPr/>
          <p:nvPr/>
        </p:nvSpPr>
        <p:spPr>
          <a:xfrm>
            <a:off x="4958636" y="2855334"/>
            <a:ext cx="686400" cy="35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GRU</a:t>
            </a:r>
            <a:endParaRPr b="1"/>
          </a:p>
        </p:txBody>
      </p:sp>
      <p:sp>
        <p:nvSpPr>
          <p:cNvPr id="190" name="Google Shape;190;p23"/>
          <p:cNvSpPr/>
          <p:nvPr/>
        </p:nvSpPr>
        <p:spPr>
          <a:xfrm>
            <a:off x="6010080" y="2855334"/>
            <a:ext cx="686400" cy="35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91" name="Google Shape;191;p23"/>
          <p:cNvSpPr/>
          <p:nvPr/>
        </p:nvSpPr>
        <p:spPr>
          <a:xfrm>
            <a:off x="4958636" y="3541736"/>
            <a:ext cx="686400" cy="35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GRU</a:t>
            </a:r>
            <a:endParaRPr b="1" dirty="0"/>
          </a:p>
        </p:txBody>
      </p:sp>
      <p:sp>
        <p:nvSpPr>
          <p:cNvPr id="192" name="Google Shape;192;p23"/>
          <p:cNvSpPr/>
          <p:nvPr/>
        </p:nvSpPr>
        <p:spPr>
          <a:xfrm>
            <a:off x="7519370" y="2844469"/>
            <a:ext cx="686400" cy="35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93" name="Google Shape;193;p23"/>
          <p:cNvSpPr txBox="1"/>
          <p:nvPr/>
        </p:nvSpPr>
        <p:spPr>
          <a:xfrm>
            <a:off x="6654050" y="2735841"/>
            <a:ext cx="508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2"/>
                </a:solidFill>
              </a:rPr>
              <a:t>…</a:t>
            </a:r>
            <a:endParaRPr dirty="0"/>
          </a:p>
        </p:txBody>
      </p:sp>
      <p:sp>
        <p:nvSpPr>
          <p:cNvPr id="194" name="Google Shape;194;p23"/>
          <p:cNvSpPr/>
          <p:nvPr/>
        </p:nvSpPr>
        <p:spPr>
          <a:xfrm>
            <a:off x="4958636" y="1859060"/>
            <a:ext cx="686400" cy="35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GRU</a:t>
            </a:r>
            <a:endParaRPr b="1" dirty="0"/>
          </a:p>
        </p:txBody>
      </p:sp>
      <p:sp>
        <p:nvSpPr>
          <p:cNvPr id="195" name="Google Shape;195;p23"/>
          <p:cNvSpPr txBox="1"/>
          <p:nvPr/>
        </p:nvSpPr>
        <p:spPr>
          <a:xfrm rot="-5400000">
            <a:off x="4984286" y="2508624"/>
            <a:ext cx="508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2"/>
                </a:solidFill>
              </a:rPr>
              <a:t>…</a:t>
            </a:r>
            <a:endParaRPr dirty="0"/>
          </a:p>
        </p:txBody>
      </p:sp>
      <p:sp>
        <p:nvSpPr>
          <p:cNvPr id="196" name="Google Shape;196;p23"/>
          <p:cNvSpPr/>
          <p:nvPr/>
        </p:nvSpPr>
        <p:spPr>
          <a:xfrm>
            <a:off x="6010080" y="3541736"/>
            <a:ext cx="686400" cy="35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97" name="Google Shape;197;p23"/>
          <p:cNvSpPr/>
          <p:nvPr/>
        </p:nvSpPr>
        <p:spPr>
          <a:xfrm>
            <a:off x="7519370" y="3541736"/>
            <a:ext cx="686400" cy="35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98" name="Google Shape;198;p23"/>
          <p:cNvSpPr txBox="1"/>
          <p:nvPr/>
        </p:nvSpPr>
        <p:spPr>
          <a:xfrm>
            <a:off x="6654050" y="3443881"/>
            <a:ext cx="508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…</a:t>
            </a:r>
            <a:endParaRPr/>
          </a:p>
        </p:txBody>
      </p:sp>
      <p:sp>
        <p:nvSpPr>
          <p:cNvPr id="199" name="Google Shape;199;p23"/>
          <p:cNvSpPr/>
          <p:nvPr/>
        </p:nvSpPr>
        <p:spPr>
          <a:xfrm>
            <a:off x="6010080" y="1859060"/>
            <a:ext cx="686400" cy="35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00" name="Google Shape;200;p23"/>
          <p:cNvSpPr/>
          <p:nvPr/>
        </p:nvSpPr>
        <p:spPr>
          <a:xfrm>
            <a:off x="7519370" y="1859060"/>
            <a:ext cx="686400" cy="35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01" name="Google Shape;201;p23"/>
          <p:cNvSpPr txBox="1"/>
          <p:nvPr/>
        </p:nvSpPr>
        <p:spPr>
          <a:xfrm>
            <a:off x="6664685" y="1761210"/>
            <a:ext cx="508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…</a:t>
            </a:r>
            <a:endParaRPr/>
          </a:p>
        </p:txBody>
      </p:sp>
      <p:cxnSp>
        <p:nvCxnSpPr>
          <p:cNvPr id="32" name="直線箭頭接點 31">
            <a:extLst>
              <a:ext uri="{FF2B5EF4-FFF2-40B4-BE49-F238E27FC236}">
                <a16:creationId xmlns:a16="http://schemas.microsoft.com/office/drawing/2014/main" id="{FE421886-764F-6B48-9099-BF6F4F092507}"/>
              </a:ext>
            </a:extLst>
          </p:cNvPr>
          <p:cNvCxnSpPr>
            <a:cxnSpLocks/>
          </p:cNvCxnSpPr>
          <p:nvPr/>
        </p:nvCxnSpPr>
        <p:spPr>
          <a:xfrm flipV="1">
            <a:off x="5301836" y="3978278"/>
            <a:ext cx="0" cy="452526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箭頭接點 32">
            <a:extLst>
              <a:ext uri="{FF2B5EF4-FFF2-40B4-BE49-F238E27FC236}">
                <a16:creationId xmlns:a16="http://schemas.microsoft.com/office/drawing/2014/main" id="{86A2963B-6E2F-FF4E-99EC-622BE620FEB8}"/>
              </a:ext>
            </a:extLst>
          </p:cNvPr>
          <p:cNvCxnSpPr>
            <a:cxnSpLocks/>
          </p:cNvCxnSpPr>
          <p:nvPr/>
        </p:nvCxnSpPr>
        <p:spPr>
          <a:xfrm flipV="1">
            <a:off x="6393010" y="3978278"/>
            <a:ext cx="0" cy="452526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箭頭接點 33">
            <a:extLst>
              <a:ext uri="{FF2B5EF4-FFF2-40B4-BE49-F238E27FC236}">
                <a16:creationId xmlns:a16="http://schemas.microsoft.com/office/drawing/2014/main" id="{C520706A-6D19-6C4A-B5D9-6C9CD6361F17}"/>
              </a:ext>
            </a:extLst>
          </p:cNvPr>
          <p:cNvCxnSpPr>
            <a:cxnSpLocks/>
          </p:cNvCxnSpPr>
          <p:nvPr/>
        </p:nvCxnSpPr>
        <p:spPr>
          <a:xfrm flipV="1">
            <a:off x="7862570" y="3978278"/>
            <a:ext cx="0" cy="452526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箭頭接點 36">
            <a:extLst>
              <a:ext uri="{FF2B5EF4-FFF2-40B4-BE49-F238E27FC236}">
                <a16:creationId xmlns:a16="http://schemas.microsoft.com/office/drawing/2014/main" id="{F228406A-9B0C-7546-9894-623F3A576413}"/>
              </a:ext>
            </a:extLst>
          </p:cNvPr>
          <p:cNvCxnSpPr>
            <a:cxnSpLocks/>
          </p:cNvCxnSpPr>
          <p:nvPr/>
        </p:nvCxnSpPr>
        <p:spPr>
          <a:xfrm flipV="1">
            <a:off x="5301836" y="3235170"/>
            <a:ext cx="0" cy="28530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箭頭接點 41">
            <a:extLst>
              <a:ext uri="{FF2B5EF4-FFF2-40B4-BE49-F238E27FC236}">
                <a16:creationId xmlns:a16="http://schemas.microsoft.com/office/drawing/2014/main" id="{59909A6F-B30F-2340-80F0-9A889917E9E0}"/>
              </a:ext>
            </a:extLst>
          </p:cNvPr>
          <p:cNvCxnSpPr>
            <a:cxnSpLocks/>
          </p:cNvCxnSpPr>
          <p:nvPr/>
        </p:nvCxnSpPr>
        <p:spPr>
          <a:xfrm flipV="1">
            <a:off x="5301836" y="2285382"/>
            <a:ext cx="0" cy="28530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箭頭接點 42">
            <a:extLst>
              <a:ext uri="{FF2B5EF4-FFF2-40B4-BE49-F238E27FC236}">
                <a16:creationId xmlns:a16="http://schemas.microsoft.com/office/drawing/2014/main" id="{ACAB8AAE-102B-1849-949C-F6F091383A59}"/>
              </a:ext>
            </a:extLst>
          </p:cNvPr>
          <p:cNvCxnSpPr>
            <a:cxnSpLocks/>
          </p:cNvCxnSpPr>
          <p:nvPr/>
        </p:nvCxnSpPr>
        <p:spPr>
          <a:xfrm>
            <a:off x="5645036" y="2029341"/>
            <a:ext cx="365044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箭頭接點 45">
            <a:extLst>
              <a:ext uri="{FF2B5EF4-FFF2-40B4-BE49-F238E27FC236}">
                <a16:creationId xmlns:a16="http://schemas.microsoft.com/office/drawing/2014/main" id="{1B4DBAA5-6E00-9A4A-A119-F75B522A4EFA}"/>
              </a:ext>
            </a:extLst>
          </p:cNvPr>
          <p:cNvCxnSpPr>
            <a:cxnSpLocks/>
          </p:cNvCxnSpPr>
          <p:nvPr/>
        </p:nvCxnSpPr>
        <p:spPr>
          <a:xfrm>
            <a:off x="5645036" y="3023869"/>
            <a:ext cx="365044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箭頭接點 46">
            <a:extLst>
              <a:ext uri="{FF2B5EF4-FFF2-40B4-BE49-F238E27FC236}">
                <a16:creationId xmlns:a16="http://schemas.microsoft.com/office/drawing/2014/main" id="{69FCBE16-32D3-C041-8079-35A5B7E02C13}"/>
              </a:ext>
            </a:extLst>
          </p:cNvPr>
          <p:cNvCxnSpPr>
            <a:cxnSpLocks/>
          </p:cNvCxnSpPr>
          <p:nvPr/>
        </p:nvCxnSpPr>
        <p:spPr>
          <a:xfrm>
            <a:off x="5645036" y="3728898"/>
            <a:ext cx="365044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箭頭接點 47">
            <a:extLst>
              <a:ext uri="{FF2B5EF4-FFF2-40B4-BE49-F238E27FC236}">
                <a16:creationId xmlns:a16="http://schemas.microsoft.com/office/drawing/2014/main" id="{ACB7483D-B660-2146-BC6A-9761C4A86983}"/>
              </a:ext>
            </a:extLst>
          </p:cNvPr>
          <p:cNvCxnSpPr>
            <a:cxnSpLocks/>
          </p:cNvCxnSpPr>
          <p:nvPr/>
        </p:nvCxnSpPr>
        <p:spPr>
          <a:xfrm>
            <a:off x="7074850" y="2029751"/>
            <a:ext cx="365044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箭頭接點 48">
            <a:extLst>
              <a:ext uri="{FF2B5EF4-FFF2-40B4-BE49-F238E27FC236}">
                <a16:creationId xmlns:a16="http://schemas.microsoft.com/office/drawing/2014/main" id="{2BD25148-4F42-5A47-89E9-8DF08D64EE3F}"/>
              </a:ext>
            </a:extLst>
          </p:cNvPr>
          <p:cNvCxnSpPr>
            <a:cxnSpLocks/>
          </p:cNvCxnSpPr>
          <p:nvPr/>
        </p:nvCxnSpPr>
        <p:spPr>
          <a:xfrm>
            <a:off x="7046827" y="2991970"/>
            <a:ext cx="365044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箭頭接點 49">
            <a:extLst>
              <a:ext uri="{FF2B5EF4-FFF2-40B4-BE49-F238E27FC236}">
                <a16:creationId xmlns:a16="http://schemas.microsoft.com/office/drawing/2014/main" id="{269E9259-FB0B-3A4B-92D3-4C85AB3D5E00}"/>
              </a:ext>
            </a:extLst>
          </p:cNvPr>
          <p:cNvCxnSpPr>
            <a:cxnSpLocks/>
          </p:cNvCxnSpPr>
          <p:nvPr/>
        </p:nvCxnSpPr>
        <p:spPr>
          <a:xfrm>
            <a:off x="7046827" y="3707632"/>
            <a:ext cx="365044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箭頭接點 50">
            <a:extLst>
              <a:ext uri="{FF2B5EF4-FFF2-40B4-BE49-F238E27FC236}">
                <a16:creationId xmlns:a16="http://schemas.microsoft.com/office/drawing/2014/main" id="{BB9FA7C5-DC47-E447-891A-D54236A89DF4}"/>
              </a:ext>
            </a:extLst>
          </p:cNvPr>
          <p:cNvCxnSpPr>
            <a:cxnSpLocks/>
          </p:cNvCxnSpPr>
          <p:nvPr/>
        </p:nvCxnSpPr>
        <p:spPr>
          <a:xfrm flipV="1">
            <a:off x="7862570" y="3235170"/>
            <a:ext cx="0" cy="28530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Google Shape;195;p23">
            <a:extLst>
              <a:ext uri="{FF2B5EF4-FFF2-40B4-BE49-F238E27FC236}">
                <a16:creationId xmlns:a16="http://schemas.microsoft.com/office/drawing/2014/main" id="{D8369B32-96A5-794B-9301-CBDA34EAF993}"/>
              </a:ext>
            </a:extLst>
          </p:cNvPr>
          <p:cNvSpPr txBox="1"/>
          <p:nvPr/>
        </p:nvSpPr>
        <p:spPr>
          <a:xfrm rot="-5400000">
            <a:off x="6074812" y="2512167"/>
            <a:ext cx="508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2"/>
                </a:solidFill>
              </a:rPr>
              <a:t>…</a:t>
            </a:r>
            <a:endParaRPr dirty="0"/>
          </a:p>
        </p:txBody>
      </p:sp>
      <p:cxnSp>
        <p:nvCxnSpPr>
          <p:cNvPr id="53" name="直線箭頭接點 52">
            <a:extLst>
              <a:ext uri="{FF2B5EF4-FFF2-40B4-BE49-F238E27FC236}">
                <a16:creationId xmlns:a16="http://schemas.microsoft.com/office/drawing/2014/main" id="{34AC40AC-0C50-C443-825D-7AF534EA9BB2}"/>
              </a:ext>
            </a:extLst>
          </p:cNvPr>
          <p:cNvCxnSpPr>
            <a:cxnSpLocks/>
          </p:cNvCxnSpPr>
          <p:nvPr/>
        </p:nvCxnSpPr>
        <p:spPr>
          <a:xfrm flipV="1">
            <a:off x="6393010" y="2288925"/>
            <a:ext cx="0" cy="28530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Google Shape;195;p23">
            <a:extLst>
              <a:ext uri="{FF2B5EF4-FFF2-40B4-BE49-F238E27FC236}">
                <a16:creationId xmlns:a16="http://schemas.microsoft.com/office/drawing/2014/main" id="{A0FF43F9-28B2-5449-9FED-FEF2C174FBB7}"/>
              </a:ext>
            </a:extLst>
          </p:cNvPr>
          <p:cNvSpPr txBox="1"/>
          <p:nvPr/>
        </p:nvSpPr>
        <p:spPr>
          <a:xfrm rot="-5400000">
            <a:off x="7544372" y="2484636"/>
            <a:ext cx="508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2"/>
                </a:solidFill>
              </a:rPr>
              <a:t>…</a:t>
            </a:r>
            <a:endParaRPr dirty="0"/>
          </a:p>
        </p:txBody>
      </p:sp>
      <p:cxnSp>
        <p:nvCxnSpPr>
          <p:cNvPr id="55" name="直線箭頭接點 54">
            <a:extLst>
              <a:ext uri="{FF2B5EF4-FFF2-40B4-BE49-F238E27FC236}">
                <a16:creationId xmlns:a16="http://schemas.microsoft.com/office/drawing/2014/main" id="{60B4A78B-2953-0247-A0C2-F20ACB7DBB1F}"/>
              </a:ext>
            </a:extLst>
          </p:cNvPr>
          <p:cNvCxnSpPr>
            <a:cxnSpLocks/>
          </p:cNvCxnSpPr>
          <p:nvPr/>
        </p:nvCxnSpPr>
        <p:spPr>
          <a:xfrm flipV="1">
            <a:off x="7862570" y="2261394"/>
            <a:ext cx="0" cy="28530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箭頭接點 55">
            <a:extLst>
              <a:ext uri="{FF2B5EF4-FFF2-40B4-BE49-F238E27FC236}">
                <a16:creationId xmlns:a16="http://schemas.microsoft.com/office/drawing/2014/main" id="{F4A91247-4B4A-9440-A853-EA19AADBF4EF}"/>
              </a:ext>
            </a:extLst>
          </p:cNvPr>
          <p:cNvCxnSpPr>
            <a:cxnSpLocks/>
          </p:cNvCxnSpPr>
          <p:nvPr/>
        </p:nvCxnSpPr>
        <p:spPr>
          <a:xfrm flipV="1">
            <a:off x="6393010" y="3235170"/>
            <a:ext cx="0" cy="28530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7F68C300-8D8B-0F4A-AB8A-C021E3AC7F73}"/>
                  </a:ext>
                </a:extLst>
              </p:cNvPr>
              <p:cNvSpPr txBox="1"/>
              <p:nvPr/>
            </p:nvSpPr>
            <p:spPr>
              <a:xfrm>
                <a:off x="4860080" y="4467422"/>
                <a:ext cx="8835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𝑠𝑜𝑟</m:t>
                      </m:r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kumimoji="1" lang="zh-TW" altLang="en-US" sz="1800" dirty="0"/>
              </a:p>
            </p:txBody>
          </p:sp>
        </mc:Choice>
        <mc:Fallback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7F68C300-8D8B-0F4A-AB8A-C021E3AC7F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80" y="4467422"/>
                <a:ext cx="883512" cy="276999"/>
              </a:xfrm>
              <a:prstGeom prst="rect">
                <a:avLst/>
              </a:prstGeom>
              <a:blipFill>
                <a:blip r:embed="rId3"/>
                <a:stretch>
                  <a:fillRect l="-4225" r="-4225" b="-86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文字方塊 61">
                <a:extLst>
                  <a:ext uri="{FF2B5EF4-FFF2-40B4-BE49-F238E27FC236}">
                    <a16:creationId xmlns:a16="http://schemas.microsoft.com/office/drawing/2014/main" id="{9855DA4E-EBB9-BE48-A3A4-7769C948F105}"/>
                  </a:ext>
                </a:extLst>
              </p:cNvPr>
              <p:cNvSpPr txBox="1"/>
              <p:nvPr/>
            </p:nvSpPr>
            <p:spPr>
              <a:xfrm>
                <a:off x="5236576" y="792556"/>
                <a:ext cx="7517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𝑑𝑟𝑖𝑛𝑘𝑠</m:t>
                      </m:r>
                    </m:oMath>
                  </m:oMathPara>
                </a14:m>
                <a:endParaRPr kumimoji="1" lang="zh-TW" altLang="en-US" sz="1800" dirty="0"/>
              </a:p>
            </p:txBody>
          </p:sp>
        </mc:Choice>
        <mc:Fallback>
          <p:sp>
            <p:nvSpPr>
              <p:cNvPr id="62" name="文字方塊 61">
                <a:extLst>
                  <a:ext uri="{FF2B5EF4-FFF2-40B4-BE49-F238E27FC236}">
                    <a16:creationId xmlns:a16="http://schemas.microsoft.com/office/drawing/2014/main" id="{9855DA4E-EBB9-BE48-A3A4-7769C948F1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576" y="792556"/>
                <a:ext cx="751744" cy="276999"/>
              </a:xfrm>
              <a:prstGeom prst="rect">
                <a:avLst/>
              </a:prstGeom>
              <a:blipFill>
                <a:blip r:embed="rId4"/>
                <a:stretch>
                  <a:fillRect l="-6667" r="-6667" b="-1818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文字方塊 62">
                <a:extLst>
                  <a:ext uri="{FF2B5EF4-FFF2-40B4-BE49-F238E27FC236}">
                    <a16:creationId xmlns:a16="http://schemas.microsoft.com/office/drawing/2014/main" id="{6680F0D9-2E1B-844A-89C2-4DB0122F829A}"/>
                  </a:ext>
                </a:extLst>
              </p:cNvPr>
              <p:cNvSpPr txBox="1"/>
              <p:nvPr/>
            </p:nvSpPr>
            <p:spPr>
              <a:xfrm>
                <a:off x="6017138" y="4467422"/>
                <a:ext cx="7517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𝑑𝑟𝑖𝑛𝑘𝑠</m:t>
                      </m:r>
                    </m:oMath>
                  </m:oMathPara>
                </a14:m>
                <a:endParaRPr kumimoji="1" lang="zh-TW" altLang="en-US" sz="1800" dirty="0"/>
              </a:p>
            </p:txBody>
          </p:sp>
        </mc:Choice>
        <mc:Fallback>
          <p:sp>
            <p:nvSpPr>
              <p:cNvPr id="63" name="文字方塊 62">
                <a:extLst>
                  <a:ext uri="{FF2B5EF4-FFF2-40B4-BE49-F238E27FC236}">
                    <a16:creationId xmlns:a16="http://schemas.microsoft.com/office/drawing/2014/main" id="{6680F0D9-2E1B-844A-89C2-4DB0122F82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138" y="4467422"/>
                <a:ext cx="751744" cy="276999"/>
              </a:xfrm>
              <a:prstGeom prst="rect">
                <a:avLst/>
              </a:prstGeom>
              <a:blipFill>
                <a:blip r:embed="rId5"/>
                <a:stretch>
                  <a:fillRect l="-6667" r="-6667" b="-130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Google Shape;193;p23">
            <a:extLst>
              <a:ext uri="{FF2B5EF4-FFF2-40B4-BE49-F238E27FC236}">
                <a16:creationId xmlns:a16="http://schemas.microsoft.com/office/drawing/2014/main" id="{EBB4570A-0021-EB49-A39A-5F3143EE30D2}"/>
              </a:ext>
            </a:extLst>
          </p:cNvPr>
          <p:cNvSpPr txBox="1"/>
          <p:nvPr/>
        </p:nvSpPr>
        <p:spPr>
          <a:xfrm>
            <a:off x="6797533" y="4350463"/>
            <a:ext cx="508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2"/>
                </a:solidFill>
              </a:rPr>
              <a:t>…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文字方塊 67">
                <a:extLst>
                  <a:ext uri="{FF2B5EF4-FFF2-40B4-BE49-F238E27FC236}">
                    <a16:creationId xmlns:a16="http://schemas.microsoft.com/office/drawing/2014/main" id="{887157E7-B49A-4E42-B638-18DCA56BDEDD}"/>
                  </a:ext>
                </a:extLst>
              </p:cNvPr>
              <p:cNvSpPr txBox="1"/>
              <p:nvPr/>
            </p:nvSpPr>
            <p:spPr>
              <a:xfrm>
                <a:off x="7566367" y="4467422"/>
                <a:ext cx="5924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𝑔𝑜𝑜𝑑</m:t>
                      </m:r>
                    </m:oMath>
                  </m:oMathPara>
                </a14:m>
                <a:endParaRPr kumimoji="1" lang="zh-TW" altLang="en-US" sz="1800" dirty="0"/>
              </a:p>
            </p:txBody>
          </p:sp>
        </mc:Choice>
        <mc:Fallback>
          <p:sp>
            <p:nvSpPr>
              <p:cNvPr id="68" name="文字方塊 67">
                <a:extLst>
                  <a:ext uri="{FF2B5EF4-FFF2-40B4-BE49-F238E27FC236}">
                    <a16:creationId xmlns:a16="http://schemas.microsoft.com/office/drawing/2014/main" id="{887157E7-B49A-4E42-B638-18DCA56BD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6367" y="4467422"/>
                <a:ext cx="592406" cy="276999"/>
              </a:xfrm>
              <a:prstGeom prst="rect">
                <a:avLst/>
              </a:prstGeom>
              <a:blipFill>
                <a:blip r:embed="rId6"/>
                <a:stretch>
                  <a:fillRect l="-12500" r="-10417" b="-391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矩形 28">
            <a:extLst>
              <a:ext uri="{FF2B5EF4-FFF2-40B4-BE49-F238E27FC236}">
                <a16:creationId xmlns:a16="http://schemas.microsoft.com/office/drawing/2014/main" id="{B3A7C799-B630-1945-A1BD-247591D1C47E}"/>
              </a:ext>
            </a:extLst>
          </p:cNvPr>
          <p:cNvSpPr/>
          <p:nvPr/>
        </p:nvSpPr>
        <p:spPr>
          <a:xfrm>
            <a:off x="3716933" y="1592975"/>
            <a:ext cx="367182" cy="752288"/>
          </a:xfrm>
          <a:prstGeom prst="rect">
            <a:avLst/>
          </a:prstGeom>
          <a:solidFill>
            <a:srgbClr val="FFE0F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cxnSp>
        <p:nvCxnSpPr>
          <p:cNvPr id="79" name="直線箭頭接點 78">
            <a:extLst>
              <a:ext uri="{FF2B5EF4-FFF2-40B4-BE49-F238E27FC236}">
                <a16:creationId xmlns:a16="http://schemas.microsoft.com/office/drawing/2014/main" id="{58B1ECBD-19D8-9C46-85C5-6199FFC801DC}"/>
              </a:ext>
            </a:extLst>
          </p:cNvPr>
          <p:cNvCxnSpPr>
            <a:cxnSpLocks/>
          </p:cNvCxnSpPr>
          <p:nvPr/>
        </p:nvCxnSpPr>
        <p:spPr>
          <a:xfrm>
            <a:off x="3248542" y="2085614"/>
            <a:ext cx="361004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肘形接點 83">
            <a:extLst>
              <a:ext uri="{FF2B5EF4-FFF2-40B4-BE49-F238E27FC236}">
                <a16:creationId xmlns:a16="http://schemas.microsoft.com/office/drawing/2014/main" id="{AA3BFE83-4580-3F4C-AE3C-8254FC3F2F02}"/>
              </a:ext>
            </a:extLst>
          </p:cNvPr>
          <p:cNvCxnSpPr>
            <a:cxnSpLocks/>
            <a:stCxn id="194" idx="0"/>
          </p:cNvCxnSpPr>
          <p:nvPr/>
        </p:nvCxnSpPr>
        <p:spPr>
          <a:xfrm rot="16200000" flipV="1">
            <a:off x="4634034" y="1191258"/>
            <a:ext cx="135764" cy="1199840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肘形接點 98">
            <a:extLst>
              <a:ext uri="{FF2B5EF4-FFF2-40B4-BE49-F238E27FC236}">
                <a16:creationId xmlns:a16="http://schemas.microsoft.com/office/drawing/2014/main" id="{2FE7D9C6-50D4-C94A-BBD2-C754280F5FB1}"/>
              </a:ext>
            </a:extLst>
          </p:cNvPr>
          <p:cNvCxnSpPr>
            <a:cxnSpLocks/>
            <a:stCxn id="29" idx="0"/>
          </p:cNvCxnSpPr>
          <p:nvPr/>
        </p:nvCxnSpPr>
        <p:spPr>
          <a:xfrm rot="5400000" flipH="1" flipV="1">
            <a:off x="4190118" y="616687"/>
            <a:ext cx="686695" cy="1265883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59B84799-92A6-9743-BFA2-9D09E5E87F62}"/>
                  </a:ext>
                </a:extLst>
              </p:cNvPr>
              <p:cNvSpPr txBox="1"/>
              <p:nvPr/>
            </p:nvSpPr>
            <p:spPr>
              <a:xfrm>
                <a:off x="3316692" y="2137067"/>
                <a:ext cx="24532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zh-TW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kumimoji="1" lang="zh-TW" altLang="en-US" sz="1800" dirty="0"/>
              </a:p>
            </p:txBody>
          </p:sp>
        </mc:Choice>
        <mc:Fallback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59B84799-92A6-9743-BFA2-9D09E5E87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692" y="2137067"/>
                <a:ext cx="245324" cy="276999"/>
              </a:xfrm>
              <a:prstGeom prst="rect">
                <a:avLst/>
              </a:prstGeom>
              <a:blipFill>
                <a:blip r:embed="rId7"/>
                <a:stretch>
                  <a:fillRect l="-10000" r="-5000" b="-173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文字方塊 58">
                <a:extLst>
                  <a:ext uri="{FF2B5EF4-FFF2-40B4-BE49-F238E27FC236}">
                    <a16:creationId xmlns:a16="http://schemas.microsoft.com/office/drawing/2014/main" id="{C84D5365-439F-DD49-AAD5-A6BE5BAB3AEB}"/>
                  </a:ext>
                </a:extLst>
              </p:cNvPr>
              <p:cNvSpPr txBox="1"/>
              <p:nvPr/>
            </p:nvSpPr>
            <p:spPr>
              <a:xfrm>
                <a:off x="3943147" y="3541736"/>
                <a:ext cx="2453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zh-TW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kumimoji="1" lang="zh-TW" altLang="en-US" sz="1800" dirty="0"/>
              </a:p>
            </p:txBody>
          </p:sp>
        </mc:Choice>
        <mc:Fallback>
          <p:sp>
            <p:nvSpPr>
              <p:cNvPr id="59" name="文字方塊 58">
                <a:extLst>
                  <a:ext uri="{FF2B5EF4-FFF2-40B4-BE49-F238E27FC236}">
                    <a16:creationId xmlns:a16="http://schemas.microsoft.com/office/drawing/2014/main" id="{C84D5365-439F-DD49-AAD5-A6BE5BAB3A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147" y="3541736"/>
                <a:ext cx="245324" cy="276999"/>
              </a:xfrm>
              <a:prstGeom prst="rect">
                <a:avLst/>
              </a:prstGeom>
              <a:blipFill>
                <a:blip r:embed="rId8"/>
                <a:stretch>
                  <a:fillRect l="-10000" r="-5000" b="-217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直線箭頭接點 59">
            <a:extLst>
              <a:ext uri="{FF2B5EF4-FFF2-40B4-BE49-F238E27FC236}">
                <a16:creationId xmlns:a16="http://schemas.microsoft.com/office/drawing/2014/main" id="{44D60767-0516-9342-9B09-15B7AACBABF1}"/>
              </a:ext>
            </a:extLst>
          </p:cNvPr>
          <p:cNvCxnSpPr>
            <a:cxnSpLocks/>
          </p:cNvCxnSpPr>
          <p:nvPr/>
        </p:nvCxnSpPr>
        <p:spPr>
          <a:xfrm>
            <a:off x="4215733" y="3728898"/>
            <a:ext cx="705645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圖片 7">
            <a:extLst>
              <a:ext uri="{FF2B5EF4-FFF2-40B4-BE49-F238E27FC236}">
                <a16:creationId xmlns:a16="http://schemas.microsoft.com/office/drawing/2014/main" id="{A68422C1-4CF1-FA4E-8E7C-EF16FA439E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3465" y="1473263"/>
            <a:ext cx="1900038" cy="1079176"/>
          </a:xfrm>
          <a:prstGeom prst="rect">
            <a:avLst/>
          </a:prstGeom>
        </p:spPr>
      </p:pic>
      <p:cxnSp>
        <p:nvCxnSpPr>
          <p:cNvPr id="66" name="肘形接點 65">
            <a:extLst>
              <a:ext uri="{FF2B5EF4-FFF2-40B4-BE49-F238E27FC236}">
                <a16:creationId xmlns:a16="http://schemas.microsoft.com/office/drawing/2014/main" id="{AD0839A6-262E-AC4D-A628-3BF49D824B02}"/>
              </a:ext>
            </a:extLst>
          </p:cNvPr>
          <p:cNvCxnSpPr>
            <a:cxnSpLocks/>
            <a:endCxn id="194" idx="1"/>
          </p:cNvCxnSpPr>
          <p:nvPr/>
        </p:nvCxnSpPr>
        <p:spPr>
          <a:xfrm rot="5400000" flipH="1" flipV="1">
            <a:off x="3871624" y="2634128"/>
            <a:ext cx="1682680" cy="491344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箭頭接點 69">
            <a:extLst>
              <a:ext uri="{FF2B5EF4-FFF2-40B4-BE49-F238E27FC236}">
                <a16:creationId xmlns:a16="http://schemas.microsoft.com/office/drawing/2014/main" id="{1FCB4363-87CB-0142-8F4B-03980950D012}"/>
              </a:ext>
            </a:extLst>
          </p:cNvPr>
          <p:cNvCxnSpPr>
            <a:cxnSpLocks/>
            <a:endCxn id="189" idx="1"/>
          </p:cNvCxnSpPr>
          <p:nvPr/>
        </p:nvCxnSpPr>
        <p:spPr>
          <a:xfrm>
            <a:off x="4484540" y="3034734"/>
            <a:ext cx="474096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圖片 19">
            <a:extLst>
              <a:ext uri="{FF2B5EF4-FFF2-40B4-BE49-F238E27FC236}">
                <a16:creationId xmlns:a16="http://schemas.microsoft.com/office/drawing/2014/main" id="{A3B24C31-C9B1-D142-8B18-2A864B3CC25A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6685"/>
          <a:stretch/>
        </p:blipFill>
        <p:spPr>
          <a:xfrm>
            <a:off x="930186" y="3295337"/>
            <a:ext cx="1548544" cy="310064"/>
          </a:xfrm>
          <a:prstGeom prst="rect">
            <a:avLst/>
          </a:prstGeom>
        </p:spPr>
      </p:pic>
      <p:pic>
        <p:nvPicPr>
          <p:cNvPr id="22" name="圖片 21">
            <a:extLst>
              <a:ext uri="{FF2B5EF4-FFF2-40B4-BE49-F238E27FC236}">
                <a16:creationId xmlns:a16="http://schemas.microsoft.com/office/drawing/2014/main" id="{360D5732-136E-2E47-B39C-C077AFF3424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4946" y="3726006"/>
            <a:ext cx="1613784" cy="666698"/>
          </a:xfrm>
          <a:prstGeom prst="rect">
            <a:avLst/>
          </a:prstGeom>
        </p:spPr>
      </p:pic>
      <p:pic>
        <p:nvPicPr>
          <p:cNvPr id="24" name="圖片 23">
            <a:extLst>
              <a:ext uri="{FF2B5EF4-FFF2-40B4-BE49-F238E27FC236}">
                <a16:creationId xmlns:a16="http://schemas.microsoft.com/office/drawing/2014/main" id="{54658B49-E1F5-5544-90F6-BB249C49863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22842" y="4426150"/>
            <a:ext cx="1613783" cy="379713"/>
          </a:xfrm>
          <a:prstGeom prst="rect">
            <a:avLst/>
          </a:prstGeom>
        </p:spPr>
      </p:pic>
      <p:pic>
        <p:nvPicPr>
          <p:cNvPr id="27" name="圖片 26">
            <a:extLst>
              <a:ext uri="{FF2B5EF4-FFF2-40B4-BE49-F238E27FC236}">
                <a16:creationId xmlns:a16="http://schemas.microsoft.com/office/drawing/2014/main" id="{E95D8649-0D2F-C04C-8A5A-F94DEF61ABC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663741" y="915726"/>
            <a:ext cx="1360429" cy="299060"/>
          </a:xfrm>
          <a:prstGeom prst="rect">
            <a:avLst/>
          </a:prstGeom>
        </p:spPr>
      </p:pic>
      <p:pic>
        <p:nvPicPr>
          <p:cNvPr id="31" name="圖片 30">
            <a:extLst>
              <a:ext uri="{FF2B5EF4-FFF2-40B4-BE49-F238E27FC236}">
                <a16:creationId xmlns:a16="http://schemas.microsoft.com/office/drawing/2014/main" id="{F1C0A292-02F3-EB4E-A0E5-BB0EE096FED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646577" y="1290996"/>
            <a:ext cx="1451118" cy="281998"/>
          </a:xfrm>
          <a:prstGeom prst="rect">
            <a:avLst/>
          </a:prstGeom>
        </p:spPr>
      </p:pic>
      <p:sp>
        <p:nvSpPr>
          <p:cNvPr id="85" name="Google Shape;170;p22">
            <a:extLst>
              <a:ext uri="{FF2B5EF4-FFF2-40B4-BE49-F238E27FC236}">
                <a16:creationId xmlns:a16="http://schemas.microsoft.com/office/drawing/2014/main" id="{3F07FF7F-E9A5-FF43-B700-3F19FA1A98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90115" y="758910"/>
            <a:ext cx="4749398" cy="6786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b="1" dirty="0"/>
              <a:t>L-layer GRU</a:t>
            </a:r>
            <a:endParaRPr b="1" dirty="0"/>
          </a:p>
        </p:txBody>
      </p:sp>
      <p:sp>
        <p:nvSpPr>
          <p:cNvPr id="86" name="Google Shape;170;p22">
            <a:extLst>
              <a:ext uri="{FF2B5EF4-FFF2-40B4-BE49-F238E27FC236}">
                <a16:creationId xmlns:a16="http://schemas.microsoft.com/office/drawing/2014/main" id="{84136FF6-C87C-6943-8B2F-146A589CA1AA}"/>
              </a:ext>
            </a:extLst>
          </p:cNvPr>
          <p:cNvSpPr txBox="1">
            <a:spLocks/>
          </p:cNvSpPr>
          <p:nvPr/>
        </p:nvSpPr>
        <p:spPr>
          <a:xfrm>
            <a:off x="390115" y="2575684"/>
            <a:ext cx="2468348" cy="678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TW" b="1" dirty="0"/>
              <a:t>Attentive weight</a:t>
            </a:r>
            <a:endParaRPr lang="en-US" b="1" dirty="0"/>
          </a:p>
        </p:txBody>
      </p:sp>
      <p:sp>
        <p:nvSpPr>
          <p:cNvPr id="87" name="Google Shape;170;p22">
            <a:extLst>
              <a:ext uri="{FF2B5EF4-FFF2-40B4-BE49-F238E27FC236}">
                <a16:creationId xmlns:a16="http://schemas.microsoft.com/office/drawing/2014/main" id="{7F6742E0-39D2-5043-8971-D08F4D5824B7}"/>
              </a:ext>
            </a:extLst>
          </p:cNvPr>
          <p:cNvSpPr txBox="1">
            <a:spLocks/>
          </p:cNvSpPr>
          <p:nvPr/>
        </p:nvSpPr>
        <p:spPr>
          <a:xfrm>
            <a:off x="6085384" y="301959"/>
            <a:ext cx="2563131" cy="678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TW" b="1" dirty="0"/>
              <a:t>Output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59176311-3FC7-4A43-81ED-C8748B847F8B}"/>
                  </a:ext>
                </a:extLst>
              </p:cNvPr>
              <p:cNvSpPr txBox="1"/>
              <p:nvPr/>
            </p:nvSpPr>
            <p:spPr>
              <a:xfrm>
                <a:off x="5434819" y="4073464"/>
                <a:ext cx="3141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TW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kumimoji="1" lang="en-US" altLang="zh-TW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kumimoji="1" lang="zh-TW" altLang="en-US" sz="18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59176311-3FC7-4A43-81ED-C8748B847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4819" y="4073464"/>
                <a:ext cx="314125" cy="276999"/>
              </a:xfrm>
              <a:prstGeom prst="rect">
                <a:avLst/>
              </a:prstGeom>
              <a:blipFill>
                <a:blip r:embed="rId15"/>
                <a:stretch>
                  <a:fillRect l="-8000" r="-4000" b="-173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6F9D7F62-5EA3-5245-A199-BC347582D508}"/>
                  </a:ext>
                </a:extLst>
              </p:cNvPr>
              <p:cNvSpPr txBox="1"/>
              <p:nvPr/>
            </p:nvSpPr>
            <p:spPr>
              <a:xfrm>
                <a:off x="4564970" y="3837481"/>
                <a:ext cx="499752" cy="2810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zh-TW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zh-TW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kumimoji="1" lang="en-US" altLang="zh-TW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kumimoji="1" lang="en-US" altLang="zh-TW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kumimoji="1" lang="en-US" altLang="zh-TW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kumimoji="1" lang="zh-TW" altLang="en-US" sz="18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6F9D7F62-5EA3-5245-A199-BC347582D5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970" y="3837481"/>
                <a:ext cx="499752" cy="281039"/>
              </a:xfrm>
              <a:prstGeom prst="rect">
                <a:avLst/>
              </a:prstGeom>
              <a:blipFill>
                <a:blip r:embed="rId16"/>
                <a:stretch>
                  <a:fillRect l="-10000" r="-2500" b="-173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文字方塊 90">
                <a:extLst>
                  <a:ext uri="{FF2B5EF4-FFF2-40B4-BE49-F238E27FC236}">
                    <a16:creationId xmlns:a16="http://schemas.microsoft.com/office/drawing/2014/main" id="{3111CEC5-77A8-EE4F-B39A-1007E8825C94}"/>
                  </a:ext>
                </a:extLst>
              </p:cNvPr>
              <p:cNvSpPr txBox="1"/>
              <p:nvPr/>
            </p:nvSpPr>
            <p:spPr>
              <a:xfrm>
                <a:off x="5380420" y="3215924"/>
                <a:ext cx="298735" cy="278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zh-TW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zh-TW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kumimoji="1" lang="en-US" altLang="zh-TW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kumimoji="1" lang="en-US" altLang="zh-TW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kumimoji="1" lang="zh-TW" altLang="en-US" sz="18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1" name="文字方塊 90">
                <a:extLst>
                  <a:ext uri="{FF2B5EF4-FFF2-40B4-BE49-F238E27FC236}">
                    <a16:creationId xmlns:a16="http://schemas.microsoft.com/office/drawing/2014/main" id="{3111CEC5-77A8-EE4F-B39A-1007E8825C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420" y="3215924"/>
                <a:ext cx="298735" cy="278218"/>
              </a:xfrm>
              <a:prstGeom prst="rect">
                <a:avLst/>
              </a:prstGeom>
              <a:blipFill>
                <a:blip r:embed="rId17"/>
                <a:stretch>
                  <a:fillRect l="-16000" b="-173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" name="文字方塊 91">
                <a:extLst>
                  <a:ext uri="{FF2B5EF4-FFF2-40B4-BE49-F238E27FC236}">
                    <a16:creationId xmlns:a16="http://schemas.microsoft.com/office/drawing/2014/main" id="{5D9B271C-F596-FE46-9ED7-FEFCBE839B9E}"/>
                  </a:ext>
                </a:extLst>
              </p:cNvPr>
              <p:cNvSpPr txBox="1"/>
              <p:nvPr/>
            </p:nvSpPr>
            <p:spPr>
              <a:xfrm>
                <a:off x="5343287" y="1509720"/>
                <a:ext cx="301749" cy="2789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zh-TW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zh-TW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kumimoji="1" lang="en-US" altLang="zh-TW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kumimoji="1" lang="en-US" altLang="zh-TW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</m:oMath>
                  </m:oMathPara>
                </a14:m>
                <a:endParaRPr kumimoji="1" lang="zh-TW" altLang="en-US" sz="18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2" name="文字方塊 91">
                <a:extLst>
                  <a:ext uri="{FF2B5EF4-FFF2-40B4-BE49-F238E27FC236}">
                    <a16:creationId xmlns:a16="http://schemas.microsoft.com/office/drawing/2014/main" id="{5D9B271C-F596-FE46-9ED7-FEFCBE839B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287" y="1509720"/>
                <a:ext cx="301749" cy="278923"/>
              </a:xfrm>
              <a:prstGeom prst="rect">
                <a:avLst/>
              </a:prstGeom>
              <a:blipFill>
                <a:blip r:embed="rId18"/>
                <a:stretch>
                  <a:fillRect l="-16000" t="-4545" r="-4000" b="-1818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6" name="肘形接點 95">
            <a:extLst>
              <a:ext uri="{FF2B5EF4-FFF2-40B4-BE49-F238E27FC236}">
                <a16:creationId xmlns:a16="http://schemas.microsoft.com/office/drawing/2014/main" id="{D94FC0D1-2985-F14A-95C8-0255A3E66D92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184860" y="1397081"/>
            <a:ext cx="855920" cy="491330"/>
          </a:xfrm>
          <a:prstGeom prst="bentConnector3">
            <a:avLst>
              <a:gd name="adj1" fmla="val 100274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3" name="文字方塊 122">
                <a:extLst>
                  <a:ext uri="{FF2B5EF4-FFF2-40B4-BE49-F238E27FC236}">
                    <a16:creationId xmlns:a16="http://schemas.microsoft.com/office/drawing/2014/main" id="{3685EC29-247C-AB47-9088-FC71EEA74FC6}"/>
                  </a:ext>
                </a:extLst>
              </p:cNvPr>
              <p:cNvSpPr txBox="1"/>
              <p:nvPr/>
            </p:nvSpPr>
            <p:spPr>
              <a:xfrm>
                <a:off x="4723183" y="925794"/>
                <a:ext cx="301749" cy="2789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zh-TW" sz="1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zh-TW" sz="1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kumimoji="1" lang="en-US" altLang="zh-TW" sz="1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kumimoji="1" lang="en-US" altLang="zh-TW" sz="1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</m:oMath>
                  </m:oMathPara>
                </a14:m>
                <a:endParaRPr kumimoji="1" lang="zh-TW" altLang="en-US" sz="1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23" name="文字方塊 122">
                <a:extLst>
                  <a:ext uri="{FF2B5EF4-FFF2-40B4-BE49-F238E27FC236}">
                    <a16:creationId xmlns:a16="http://schemas.microsoft.com/office/drawing/2014/main" id="{3685EC29-247C-AB47-9088-FC71EEA74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183" y="925794"/>
                <a:ext cx="301749" cy="278923"/>
              </a:xfrm>
              <a:prstGeom prst="rect">
                <a:avLst/>
              </a:prstGeom>
              <a:blipFill>
                <a:blip r:embed="rId19"/>
                <a:stretch>
                  <a:fillRect l="-20833" r="-4167" b="-12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橢圓 106">
            <a:extLst>
              <a:ext uri="{FF2B5EF4-FFF2-40B4-BE49-F238E27FC236}">
                <a16:creationId xmlns:a16="http://schemas.microsoft.com/office/drawing/2014/main" id="{C449479B-0384-F641-B5CE-092203FD558A}"/>
              </a:ext>
            </a:extLst>
          </p:cNvPr>
          <p:cNvSpPr/>
          <p:nvPr/>
        </p:nvSpPr>
        <p:spPr>
          <a:xfrm>
            <a:off x="3801523" y="792556"/>
            <a:ext cx="233210" cy="2303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cxnSp>
        <p:nvCxnSpPr>
          <p:cNvPr id="125" name="肘形接點 124">
            <a:extLst>
              <a:ext uri="{FF2B5EF4-FFF2-40B4-BE49-F238E27FC236}">
                <a16:creationId xmlns:a16="http://schemas.microsoft.com/office/drawing/2014/main" id="{EC851599-3C22-D44F-A7B8-ECE7FB40A2CE}"/>
              </a:ext>
            </a:extLst>
          </p:cNvPr>
          <p:cNvCxnSpPr>
            <a:cxnSpLocks/>
          </p:cNvCxnSpPr>
          <p:nvPr/>
        </p:nvCxnSpPr>
        <p:spPr>
          <a:xfrm rot="10800000">
            <a:off x="3955548" y="1221587"/>
            <a:ext cx="746368" cy="490969"/>
          </a:xfrm>
          <a:prstGeom prst="bentConnector3">
            <a:avLst>
              <a:gd name="adj1" fmla="val 1955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4" name="文字方塊 133">
                <a:extLst>
                  <a:ext uri="{FF2B5EF4-FFF2-40B4-BE49-F238E27FC236}">
                    <a16:creationId xmlns:a16="http://schemas.microsoft.com/office/drawing/2014/main" id="{60D64A23-3E20-E64D-9FB3-7235198625E3}"/>
                  </a:ext>
                </a:extLst>
              </p:cNvPr>
              <p:cNvSpPr txBox="1"/>
              <p:nvPr/>
            </p:nvSpPr>
            <p:spPr>
              <a:xfrm>
                <a:off x="3908663" y="1307108"/>
                <a:ext cx="3064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zh-TW" sz="1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zh-TW" sz="1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zh-TW" sz="1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kumimoji="1" lang="en-US" altLang="zh-TW" sz="1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p>
                      </m:sSubSup>
                    </m:oMath>
                  </m:oMathPara>
                </a14:m>
                <a:endParaRPr kumimoji="1" lang="zh-TW" altLang="en-US" sz="1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34" name="文字方塊 133">
                <a:extLst>
                  <a:ext uri="{FF2B5EF4-FFF2-40B4-BE49-F238E27FC236}">
                    <a16:creationId xmlns:a16="http://schemas.microsoft.com/office/drawing/2014/main" id="{60D64A23-3E20-E64D-9FB3-723519862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663" y="1307108"/>
                <a:ext cx="306431" cy="276999"/>
              </a:xfrm>
              <a:prstGeom prst="rect">
                <a:avLst/>
              </a:prstGeom>
              <a:blipFill>
                <a:blip r:embed="rId20"/>
                <a:stretch>
                  <a:fillRect l="-8000" r="-4000" b="-217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文字方塊 139">
                <a:extLst>
                  <a:ext uri="{FF2B5EF4-FFF2-40B4-BE49-F238E27FC236}">
                    <a16:creationId xmlns:a16="http://schemas.microsoft.com/office/drawing/2014/main" id="{0BAD04CA-6A6B-3E48-AD87-8295F53447B0}"/>
                  </a:ext>
                </a:extLst>
              </p:cNvPr>
              <p:cNvSpPr txBox="1"/>
              <p:nvPr/>
            </p:nvSpPr>
            <p:spPr>
              <a:xfrm>
                <a:off x="4513090" y="2079744"/>
                <a:ext cx="499752" cy="2817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zh-TW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zh-TW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kumimoji="1" lang="en-US" altLang="zh-TW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kumimoji="1" lang="en-US" altLang="zh-TW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kumimoji="1" lang="en-US" altLang="zh-TW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</m:oMath>
                  </m:oMathPara>
                </a14:m>
                <a:endParaRPr kumimoji="1" lang="zh-TW" altLang="en-US" sz="18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40" name="文字方塊 139">
                <a:extLst>
                  <a:ext uri="{FF2B5EF4-FFF2-40B4-BE49-F238E27FC236}">
                    <a16:creationId xmlns:a16="http://schemas.microsoft.com/office/drawing/2014/main" id="{0BAD04CA-6A6B-3E48-AD87-8295F5344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090" y="2079744"/>
                <a:ext cx="499752" cy="281744"/>
              </a:xfrm>
              <a:prstGeom prst="rect">
                <a:avLst/>
              </a:prstGeom>
              <a:blipFill>
                <a:blip r:embed="rId21"/>
                <a:stretch>
                  <a:fillRect l="-10000" r="-2500" b="-217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1" name="文字方塊 140">
                <a:extLst>
                  <a:ext uri="{FF2B5EF4-FFF2-40B4-BE49-F238E27FC236}">
                    <a16:creationId xmlns:a16="http://schemas.microsoft.com/office/drawing/2014/main" id="{B03E7F9B-90F9-D840-B5E1-D31142759DAB}"/>
                  </a:ext>
                </a:extLst>
              </p:cNvPr>
              <p:cNvSpPr txBox="1"/>
              <p:nvPr/>
            </p:nvSpPr>
            <p:spPr>
              <a:xfrm>
                <a:off x="5400862" y="2241444"/>
                <a:ext cx="521360" cy="2817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zh-TW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zh-TW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kumimoji="1" lang="en-US" altLang="zh-TW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kumimoji="1" lang="en-US" altLang="zh-TW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kumimoji="1" lang="en-US" altLang="zh-TW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</m:oMath>
                  </m:oMathPara>
                </a14:m>
                <a:endParaRPr kumimoji="1" lang="zh-TW" altLang="en-US" sz="18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41" name="文字方塊 140">
                <a:extLst>
                  <a:ext uri="{FF2B5EF4-FFF2-40B4-BE49-F238E27FC236}">
                    <a16:creationId xmlns:a16="http://schemas.microsoft.com/office/drawing/2014/main" id="{B03E7F9B-90F9-D840-B5E1-D31142759D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862" y="2241444"/>
                <a:ext cx="521360" cy="281744"/>
              </a:xfrm>
              <a:prstGeom prst="rect">
                <a:avLst/>
              </a:prstGeom>
              <a:blipFill>
                <a:blip r:embed="rId22"/>
                <a:stretch>
                  <a:fillRect l="-11905" r="-2381" b="-173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6273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85" grpId="0" build="p"/>
      <p:bldP spid="86" grpId="0"/>
      <p:bldP spid="87" grpId="0"/>
      <p:bldP spid="89" grpId="0"/>
      <p:bldP spid="90" grpId="0"/>
      <p:bldP spid="91" grpId="0"/>
      <p:bldP spid="92" grpId="0"/>
      <p:bldP spid="123" grpId="0"/>
      <p:bldP spid="134" grpId="0"/>
      <p:bldP spid="140" grpId="0"/>
      <p:bldP spid="14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>
            <a:spLocks noGrp="1"/>
          </p:cNvSpPr>
          <p:nvPr>
            <p:ph type="title"/>
          </p:nvPr>
        </p:nvSpPr>
        <p:spPr>
          <a:xfrm>
            <a:off x="311700" y="17811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Loss Function</a:t>
            </a:r>
            <a:endParaRPr sz="24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/>
          </a:p>
        </p:txBody>
      </p:sp>
      <p:sp>
        <p:nvSpPr>
          <p:cNvPr id="187" name="Google Shape;18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19</a:t>
            </a:r>
            <a:endParaRPr dirty="0"/>
          </a:p>
        </p:txBody>
      </p:sp>
      <p:sp>
        <p:nvSpPr>
          <p:cNvPr id="58" name="Google Shape;170;p22">
            <a:extLst>
              <a:ext uri="{FF2B5EF4-FFF2-40B4-BE49-F238E27FC236}">
                <a16:creationId xmlns:a16="http://schemas.microsoft.com/office/drawing/2014/main" id="{08AC1FAC-7454-7741-93A3-6EE06B0F2C4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03015" y="1042808"/>
            <a:ext cx="4749398" cy="6963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200000"/>
              </a:lnSpc>
            </a:pPr>
            <a:r>
              <a:rPr lang="en-US" dirty="0"/>
              <a:t>Cross-entropy loss</a:t>
            </a:r>
            <a:endParaRPr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07A7FAE-6BE5-8E43-973C-7289149AF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4850" y="1830009"/>
            <a:ext cx="3176397" cy="961179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B10A6CFB-7AAC-EA45-A65E-0FF190EFE7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4850" y="3348865"/>
            <a:ext cx="3090577" cy="11245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CBBB2C78-4F17-DF4E-805A-599504E38818}"/>
                  </a:ext>
                </a:extLst>
              </p:cNvPr>
              <p:cNvSpPr txBox="1"/>
              <p:nvPr/>
            </p:nvSpPr>
            <p:spPr>
              <a:xfrm>
                <a:off x="5271247" y="2172098"/>
                <a:ext cx="4427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kumimoji="1" lang="en-US" altLang="zh-TW" sz="18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kumimoji="1" lang="zh-TW" altLang="en-US" sz="1800" dirty="0"/>
              </a:p>
            </p:txBody>
          </p:sp>
        </mc:Choice>
        <mc:Fallback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CBBB2C78-4F17-DF4E-805A-599504E388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247" y="2172098"/>
                <a:ext cx="442750" cy="276999"/>
              </a:xfrm>
              <a:prstGeom prst="rect">
                <a:avLst/>
              </a:prstGeom>
              <a:blipFill>
                <a:blip r:embed="rId5"/>
                <a:stretch>
                  <a:fillRect l="-11429" r="-11429" b="-434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Google Shape;170;p22">
            <a:extLst>
              <a:ext uri="{FF2B5EF4-FFF2-40B4-BE49-F238E27FC236}">
                <a16:creationId xmlns:a16="http://schemas.microsoft.com/office/drawing/2014/main" id="{9A045B85-C7B6-D14E-89C1-977D532F9093}"/>
              </a:ext>
            </a:extLst>
          </p:cNvPr>
          <p:cNvSpPr txBox="1">
            <a:spLocks/>
          </p:cNvSpPr>
          <p:nvPr/>
        </p:nvSpPr>
        <p:spPr>
          <a:xfrm>
            <a:off x="403015" y="2708001"/>
            <a:ext cx="4749398" cy="696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200000"/>
              </a:lnSpc>
            </a:pPr>
            <a:r>
              <a:rPr lang="en-US" dirty="0"/>
              <a:t>Aggregate cosine similarity </a:t>
            </a:r>
          </a:p>
        </p:txBody>
      </p:sp>
    </p:spTree>
    <p:extLst>
      <p:ext uri="{BB962C8B-B14F-4D97-AF65-F5344CB8AC3E}">
        <p14:creationId xmlns:p14="http://schemas.microsoft.com/office/powerpoint/2010/main" val="39957956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Dataset</a:t>
            </a:r>
            <a:endParaRPr sz="24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/>
          </a:p>
        </p:txBody>
      </p:sp>
      <p:sp>
        <p:nvSpPr>
          <p:cNvPr id="187" name="Google Shape;18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20</a:t>
            </a:r>
            <a:endParaRPr dirty="0"/>
          </a:p>
        </p:txBody>
      </p:sp>
      <p:sp>
        <p:nvSpPr>
          <p:cNvPr id="18" name="Google Shape;67;p15">
            <a:extLst>
              <a:ext uri="{FF2B5EF4-FFF2-40B4-BE49-F238E27FC236}">
                <a16:creationId xmlns:a16="http://schemas.microsoft.com/office/drawing/2014/main" id="{28B35596-5A2C-F848-B753-29145D16637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132271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標準系統字體"/>
              <a:buChar char="-"/>
            </a:pPr>
            <a:r>
              <a:rPr lang="en-US" altLang="zh-TW" b="1" dirty="0"/>
              <a:t>Seed data - </a:t>
            </a:r>
            <a:r>
              <a:rPr lang="en-US" altLang="zh-TW" dirty="0" err="1"/>
              <a:t>SemEval</a:t>
            </a:r>
            <a:r>
              <a:rPr lang="en-US" altLang="zh-TW" dirty="0"/>
              <a:t> challenge (2016)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標準系統字體"/>
              <a:buChar char="-"/>
            </a:pPr>
            <a:endParaRPr lang="en-US" b="1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US" b="1" dirty="0"/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標準系統字體"/>
              <a:buChar char="-"/>
            </a:pPr>
            <a:r>
              <a:rPr lang="en-US" b="1" dirty="0"/>
              <a:t>Yelp (2019)</a:t>
            </a:r>
          </a:p>
          <a:p>
            <a:pPr marL="742950" lvl="1" indent="-285750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altLang="zh-TW" sz="1800" dirty="0"/>
              <a:t>Yelp restaurant reviews. It has about 4M reviews for about 60k restaurants.</a:t>
            </a:r>
            <a:endParaRPr lang="en-US" sz="18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5C66709E-BB5F-4A40-A956-EA6D4FFCF9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413"/>
          <a:stretch/>
        </p:blipFill>
        <p:spPr>
          <a:xfrm>
            <a:off x="669851" y="1826202"/>
            <a:ext cx="7974419" cy="109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3754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>
            <a:spLocks noGrp="1"/>
          </p:cNvSpPr>
          <p:nvPr>
            <p:ph type="title"/>
          </p:nvPr>
        </p:nvSpPr>
        <p:spPr>
          <a:xfrm>
            <a:off x="311700" y="24149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400" b="1" dirty="0"/>
              <a:t>Evaluation of Labeling Methodology</a:t>
            </a:r>
            <a:endParaRPr sz="2400" b="1" dirty="0"/>
          </a:p>
        </p:txBody>
      </p:sp>
      <p:sp>
        <p:nvSpPr>
          <p:cNvPr id="187" name="Google Shape;18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21</a:t>
            </a:r>
            <a:endParaRPr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55830FA-8765-9241-8862-2B015069D3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630" y="1312442"/>
            <a:ext cx="4066254" cy="84755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D1106726-CAAA-1044-B9BA-5BB394E6B120}"/>
                  </a:ext>
                </a:extLst>
              </p:cNvPr>
              <p:cNvSpPr/>
              <p:nvPr/>
            </p:nvSpPr>
            <p:spPr>
              <a:xfrm>
                <a:off x="311700" y="883908"/>
                <a:ext cx="44247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TW" sz="1800" dirty="0"/>
                  <a:t>Determining the distance threshold (</a:t>
                </a:r>
                <a14:m>
                  <m:oMath xmlns:m="http://schemas.openxmlformats.org/officeDocument/2006/math">
                    <m:r>
                      <a:rPr lang="en-US" altLang="zh-TW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altLang="zh-TW" sz="1800" dirty="0"/>
                  <a:t>)</a:t>
                </a:r>
                <a:endParaRPr lang="zh-TW" altLang="en-US" sz="1800" dirty="0"/>
              </a:p>
            </p:txBody>
          </p:sp>
        </mc:Choice>
        <mc:Fallback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D1106726-CAAA-1044-B9BA-5BB394E6B1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0" y="883908"/>
                <a:ext cx="4424737" cy="369332"/>
              </a:xfrm>
              <a:prstGeom prst="rect">
                <a:avLst/>
              </a:prstGeom>
              <a:blipFill>
                <a:blip r:embed="rId4"/>
                <a:stretch>
                  <a:fillRect l="-860" t="-6667" r="-287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>
            <a:extLst>
              <a:ext uri="{FF2B5EF4-FFF2-40B4-BE49-F238E27FC236}">
                <a16:creationId xmlns:a16="http://schemas.microsoft.com/office/drawing/2014/main" id="{35F08D44-C01D-094F-B9DC-D9A39219684E}"/>
              </a:ext>
            </a:extLst>
          </p:cNvPr>
          <p:cNvSpPr/>
          <p:nvPr/>
        </p:nvSpPr>
        <p:spPr>
          <a:xfrm>
            <a:off x="311700" y="2235075"/>
            <a:ext cx="4237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1800" dirty="0"/>
              <a:t>Performance of the ADORE labeling</a:t>
            </a:r>
            <a:endParaRPr lang="zh-TW" altLang="en-US" sz="1800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80454CFD-1895-D84F-A68A-DE9091DD51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4717" y="2679483"/>
            <a:ext cx="4754565" cy="234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0340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>
            <a:spLocks noGrp="1"/>
          </p:cNvSpPr>
          <p:nvPr>
            <p:ph type="title"/>
          </p:nvPr>
        </p:nvSpPr>
        <p:spPr>
          <a:xfrm>
            <a:off x="311700" y="24149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400" b="1" dirty="0"/>
              <a:t>Evaluation of Labeling Methodology</a:t>
            </a:r>
            <a:endParaRPr sz="2400" b="1" dirty="0"/>
          </a:p>
        </p:txBody>
      </p:sp>
      <p:sp>
        <p:nvSpPr>
          <p:cNvPr id="187" name="Google Shape;18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22</a:t>
            </a:r>
            <a:endParaRPr dirty="0"/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A9ABFA3F-2867-3547-935E-F3DE9B4216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1826" y="1567946"/>
            <a:ext cx="4740348" cy="993216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546F155D-D646-7141-BC19-306E4F89EBC3}"/>
              </a:ext>
            </a:extLst>
          </p:cNvPr>
          <p:cNvSpPr/>
          <p:nvPr/>
        </p:nvSpPr>
        <p:spPr>
          <a:xfrm>
            <a:off x="311700" y="1022133"/>
            <a:ext cx="6506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1800" dirty="0"/>
              <a:t>The performance across different segmentation algorithms</a:t>
            </a:r>
            <a:endParaRPr lang="zh-TW" altLang="en-US" sz="1800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27AE498D-8541-3842-9A65-1A7759B8766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506"/>
          <a:stretch/>
        </p:blipFill>
        <p:spPr>
          <a:xfrm>
            <a:off x="2322809" y="3314909"/>
            <a:ext cx="4495800" cy="910334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id="{98885933-8068-4E47-B89F-738FD4B11352}"/>
              </a:ext>
            </a:extLst>
          </p:cNvPr>
          <p:cNvSpPr/>
          <p:nvPr/>
        </p:nvSpPr>
        <p:spPr>
          <a:xfrm>
            <a:off x="311699" y="2786284"/>
            <a:ext cx="4429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1800" dirty="0"/>
              <a:t>The probability of segmentation error :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600638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>
            <a:spLocks noGrp="1"/>
          </p:cNvSpPr>
          <p:nvPr>
            <p:ph type="title"/>
          </p:nvPr>
        </p:nvSpPr>
        <p:spPr>
          <a:xfrm>
            <a:off x="311700" y="24149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400" b="1" dirty="0"/>
              <a:t>Evaluation of Generative Model</a:t>
            </a:r>
            <a:endParaRPr sz="2400" b="1" dirty="0"/>
          </a:p>
        </p:txBody>
      </p:sp>
      <p:sp>
        <p:nvSpPr>
          <p:cNvPr id="187" name="Google Shape;18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23</a:t>
            </a:r>
            <a:endParaRPr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1106726-CAAA-1044-B9BA-5BB394E6B120}"/>
              </a:ext>
            </a:extLst>
          </p:cNvPr>
          <p:cNvSpPr/>
          <p:nvPr/>
        </p:nvSpPr>
        <p:spPr>
          <a:xfrm>
            <a:off x="311700" y="1054031"/>
            <a:ext cx="5327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1800" dirty="0"/>
              <a:t>Generated reviews stay with the desired aspect</a:t>
            </a:r>
            <a:endParaRPr lang="zh-TW" altLang="en-US" sz="18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04EBCFE-56FC-5A40-8AC9-B96727695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5664" y="1591647"/>
            <a:ext cx="4792671" cy="229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3848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/>
              <a:t>Motivation</a:t>
            </a:r>
            <a:endParaRPr sz="2400" b="1" dirty="0"/>
          </a:p>
        </p:txBody>
      </p:sp>
      <p:pic>
        <p:nvPicPr>
          <p:cNvPr id="68" name="Google Shape;68;p15"/>
          <p:cNvPicPr preferRelativeResize="0"/>
          <p:nvPr/>
        </p:nvPicPr>
        <p:blipFill rotWithShape="1">
          <a:blip r:embed="rId3">
            <a:alphaModFix/>
          </a:blip>
          <a:srcRect t="18975"/>
          <a:stretch/>
        </p:blipFill>
        <p:spPr>
          <a:xfrm>
            <a:off x="6666288" y="1536825"/>
            <a:ext cx="1983475" cy="20803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/>
          <p:nvPr/>
        </p:nvSpPr>
        <p:spPr>
          <a:xfrm>
            <a:off x="1974650" y="1093925"/>
            <a:ext cx="3939600" cy="1241400"/>
          </a:xfrm>
          <a:prstGeom prst="wedgeRoundRectCallout">
            <a:avLst>
              <a:gd name="adj1" fmla="val 64985"/>
              <a:gd name="adj2" fmla="val 37208"/>
              <a:gd name="adj3" fmla="val 0"/>
            </a:avLst>
          </a:prstGeom>
          <a:noFill/>
          <a:ln w="2857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3C78D8"/>
                </a:solidFill>
              </a:rPr>
              <a:t>The </a:t>
            </a:r>
            <a:r>
              <a:rPr lang="en" sz="1800" b="1" u="sng" dirty="0">
                <a:solidFill>
                  <a:srgbClr val="3C78D8"/>
                </a:solidFill>
              </a:rPr>
              <a:t>meat</a:t>
            </a:r>
            <a:r>
              <a:rPr lang="en" sz="1800" b="1" dirty="0">
                <a:solidFill>
                  <a:srgbClr val="3C78D8"/>
                </a:solidFill>
              </a:rPr>
              <a:t> was amazing and the </a:t>
            </a:r>
            <a:r>
              <a:rPr lang="en" sz="1800" b="1" u="sng" dirty="0">
                <a:solidFill>
                  <a:srgbClr val="3C78D8"/>
                </a:solidFill>
              </a:rPr>
              <a:t>salad</a:t>
            </a:r>
            <a:r>
              <a:rPr lang="en" sz="1800" b="1" dirty="0">
                <a:solidFill>
                  <a:srgbClr val="3C78D8"/>
                </a:solidFill>
              </a:rPr>
              <a:t> had a delicious dressing.</a:t>
            </a:r>
            <a:endParaRPr sz="1800" b="1" dirty="0">
              <a:solidFill>
                <a:srgbClr val="3C78D8"/>
              </a:solidFill>
            </a:endParaRPr>
          </a:p>
        </p:txBody>
      </p:sp>
      <p:sp>
        <p:nvSpPr>
          <p:cNvPr id="70" name="Google Shape;70;p15"/>
          <p:cNvSpPr/>
          <p:nvPr/>
        </p:nvSpPr>
        <p:spPr>
          <a:xfrm>
            <a:off x="2766475" y="2946725"/>
            <a:ext cx="3578100" cy="1167000"/>
          </a:xfrm>
          <a:prstGeom prst="wedgeRoundRectCallout">
            <a:avLst>
              <a:gd name="adj1" fmla="val 50860"/>
              <a:gd name="adj2" fmla="val -70782"/>
              <a:gd name="adj3" fmla="val 0"/>
            </a:avLst>
          </a:prstGeom>
          <a:noFill/>
          <a:ln w="2857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6AA84F"/>
                </a:solidFill>
              </a:rPr>
              <a:t>The </a:t>
            </a:r>
            <a:r>
              <a:rPr lang="en" sz="1800" b="1" u="sng" dirty="0">
                <a:solidFill>
                  <a:srgbClr val="6AA84F"/>
                </a:solidFill>
              </a:rPr>
              <a:t>price</a:t>
            </a:r>
            <a:r>
              <a:rPr lang="en" sz="1800" b="1" dirty="0">
                <a:solidFill>
                  <a:srgbClr val="6AA84F"/>
                </a:solidFill>
              </a:rPr>
              <a:t> is very reasonable for a family of four.</a:t>
            </a:r>
            <a:endParaRPr sz="1800" b="1" dirty="0">
              <a:solidFill>
                <a:srgbClr val="6AA84F"/>
              </a:solidFill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1070550" y="4345050"/>
            <a:ext cx="7002900" cy="497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FF0000"/>
                </a:solidFill>
              </a:rPr>
              <a:t>Very few users take the time to write helpful reviews !!</a:t>
            </a:r>
            <a:endParaRPr dirty="0">
              <a:solidFill>
                <a:srgbClr val="FF0000"/>
              </a:solidFill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 rotWithShape="1">
          <a:blip r:embed="rId4">
            <a:alphaModFix/>
          </a:blip>
          <a:srcRect l="27177" t="19822" b="3467"/>
          <a:stretch/>
        </p:blipFill>
        <p:spPr>
          <a:xfrm>
            <a:off x="889400" y="2097850"/>
            <a:ext cx="768700" cy="17104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/>
          <p:nvPr/>
        </p:nvSpPr>
        <p:spPr>
          <a:xfrm>
            <a:off x="714075" y="3808250"/>
            <a:ext cx="865500" cy="112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1" animBg="1"/>
      <p:bldP spid="70" grpId="0" animBg="1"/>
      <p:bldP spid="7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>
            <a:spLocks noGrp="1"/>
          </p:cNvSpPr>
          <p:nvPr>
            <p:ph type="title"/>
          </p:nvPr>
        </p:nvSpPr>
        <p:spPr>
          <a:xfrm>
            <a:off x="311700" y="24149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400" b="1" dirty="0"/>
              <a:t>Evaluation of Generative Model</a:t>
            </a:r>
            <a:endParaRPr sz="2400" b="1" dirty="0"/>
          </a:p>
        </p:txBody>
      </p:sp>
      <p:sp>
        <p:nvSpPr>
          <p:cNvPr id="187" name="Google Shape;18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24</a:t>
            </a:r>
            <a:endParaRPr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1106726-CAAA-1044-B9BA-5BB394E6B120}"/>
              </a:ext>
            </a:extLst>
          </p:cNvPr>
          <p:cNvSpPr/>
          <p:nvPr/>
        </p:nvSpPr>
        <p:spPr>
          <a:xfrm>
            <a:off x="311700" y="1054031"/>
            <a:ext cx="5019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1800" dirty="0"/>
              <a:t>The impact of diversity-enforcing </a:t>
            </a:r>
            <a:r>
              <a:rPr lang="en-US" altLang="zh-TW" sz="1800" dirty="0" err="1"/>
              <a:t>regularizer</a:t>
            </a:r>
            <a:endParaRPr lang="zh-TW" altLang="en-US" sz="18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9C43137C-BD51-834B-9EA8-804434A5E4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706"/>
          <a:stretch/>
        </p:blipFill>
        <p:spPr>
          <a:xfrm>
            <a:off x="443753" y="1669698"/>
            <a:ext cx="8256494" cy="233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1285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Conclusion</a:t>
            </a:r>
            <a:endParaRPr sz="2400" dirty="0"/>
          </a:p>
        </p:txBody>
      </p:sp>
      <p:sp>
        <p:nvSpPr>
          <p:cNvPr id="267" name="Google Shape;267;p28"/>
          <p:cNvSpPr txBox="1">
            <a:spLocks noGrp="1"/>
          </p:cNvSpPr>
          <p:nvPr>
            <p:ph type="body" idx="1"/>
          </p:nvPr>
        </p:nvSpPr>
        <p:spPr>
          <a:xfrm>
            <a:off x="311700" y="1396375"/>
            <a:ext cx="8520600" cy="317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>
              <a:spcAft>
                <a:spcPts val="1600"/>
              </a:spcAft>
            </a:pPr>
            <a:r>
              <a:rPr lang="en-US" altLang="zh-TW" dirty="0"/>
              <a:t>Develop a labeling methodology to build an aspect-aware review dataset and evaluate the effectiveness of our approach using crowd-sourced annotation.</a:t>
            </a:r>
          </a:p>
          <a:p>
            <a:pPr marL="342900">
              <a:spcAft>
                <a:spcPts val="1600"/>
              </a:spcAft>
            </a:pPr>
            <a:r>
              <a:rPr lang="en-US" altLang="zh-TW" dirty="0"/>
              <a:t>Propose a joint model that learns to generate aspect-aware reviews in an end-to-end manner.</a:t>
            </a:r>
          </a:p>
        </p:txBody>
      </p:sp>
      <p:sp>
        <p:nvSpPr>
          <p:cNvPr id="268" name="Google Shape;268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31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/>
              <a:t>Aspect-aware</a:t>
            </a:r>
            <a:r>
              <a:rPr lang="en" sz="2600" b="1" dirty="0"/>
              <a:t> review generation</a:t>
            </a:r>
            <a:endParaRPr sz="2600" b="1" dirty="0"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464100" y="3663000"/>
            <a:ext cx="8520600" cy="12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Problem: </a:t>
            </a:r>
            <a:r>
              <a:rPr lang="en" dirty="0"/>
              <a:t>data bottleneck</a:t>
            </a:r>
            <a:endParaRPr dirty="0"/>
          </a:p>
          <a:p>
            <a:pPr marL="0" lvl="0" indent="457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dirty="0"/>
              <a:t>- lack of labeling at, </a:t>
            </a:r>
            <a:r>
              <a:rPr lang="en" b="1" dirty="0"/>
              <a:t>(1) aspects</a:t>
            </a:r>
            <a:r>
              <a:rPr lang="en" dirty="0"/>
              <a:t> </a:t>
            </a:r>
            <a:endParaRPr dirty="0"/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                               </a:t>
            </a:r>
            <a:r>
              <a:rPr lang="en" b="1" dirty="0"/>
              <a:t>(2) sentiment </a:t>
            </a:r>
            <a:r>
              <a:rPr lang="en" dirty="0"/>
              <a:t>associated with these aspects</a:t>
            </a:r>
            <a:endParaRPr dirty="0"/>
          </a:p>
        </p:txBody>
      </p:sp>
      <p:sp>
        <p:nvSpPr>
          <p:cNvPr id="82" name="Google Shape;82;p16"/>
          <p:cNvSpPr/>
          <p:nvPr/>
        </p:nvSpPr>
        <p:spPr>
          <a:xfrm>
            <a:off x="620600" y="1884588"/>
            <a:ext cx="1673700" cy="5736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3C78D8"/>
                </a:solidFill>
              </a:rPr>
              <a:t>Food, +</a:t>
            </a:r>
            <a:endParaRPr sz="1800" b="1" dirty="0">
              <a:solidFill>
                <a:srgbClr val="3C78D8"/>
              </a:solidFill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3338050" y="1801938"/>
            <a:ext cx="56607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3C78D8"/>
                </a:solidFill>
              </a:rPr>
              <a:t>The </a:t>
            </a:r>
            <a:r>
              <a:rPr lang="en" sz="1800" b="1" u="sng" dirty="0">
                <a:solidFill>
                  <a:srgbClr val="3C78D8"/>
                </a:solidFill>
              </a:rPr>
              <a:t>meat</a:t>
            </a:r>
            <a:r>
              <a:rPr lang="en" sz="1800" b="1" dirty="0">
                <a:solidFill>
                  <a:srgbClr val="3C78D8"/>
                </a:solidFill>
              </a:rPr>
              <a:t> was amazing and the </a:t>
            </a:r>
            <a:r>
              <a:rPr lang="en" sz="1800" b="1" u="sng" dirty="0">
                <a:solidFill>
                  <a:srgbClr val="3C78D8"/>
                </a:solidFill>
              </a:rPr>
              <a:t>salad</a:t>
            </a:r>
            <a:r>
              <a:rPr lang="en" sz="1800" b="1" dirty="0">
                <a:solidFill>
                  <a:srgbClr val="3C78D8"/>
                </a:solidFill>
              </a:rPr>
              <a:t> had a delicious dressing.</a:t>
            </a:r>
            <a:endParaRPr sz="1800" b="1" dirty="0">
              <a:solidFill>
                <a:srgbClr val="3C78D8"/>
              </a:solidFill>
            </a:endParaRPr>
          </a:p>
        </p:txBody>
      </p:sp>
      <p:sp>
        <p:nvSpPr>
          <p:cNvPr id="84" name="Google Shape;84;p16"/>
          <p:cNvSpPr/>
          <p:nvPr/>
        </p:nvSpPr>
        <p:spPr>
          <a:xfrm>
            <a:off x="2772800" y="2058588"/>
            <a:ext cx="280200" cy="225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6"/>
          <p:cNvSpPr/>
          <p:nvPr/>
        </p:nvSpPr>
        <p:spPr>
          <a:xfrm>
            <a:off x="620600" y="2735700"/>
            <a:ext cx="1673700" cy="5736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6AA84F"/>
                </a:solidFill>
              </a:rPr>
              <a:t>Price, +</a:t>
            </a:r>
            <a:endParaRPr sz="1800" b="1" dirty="0">
              <a:solidFill>
                <a:srgbClr val="6AA84F"/>
              </a:solidFill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2772800" y="2909700"/>
            <a:ext cx="280200" cy="225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3338050" y="2791650"/>
            <a:ext cx="5607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6AA84F"/>
                </a:solidFill>
              </a:rPr>
              <a:t>The </a:t>
            </a:r>
            <a:r>
              <a:rPr lang="en" sz="1800" b="1" u="sng" dirty="0">
                <a:solidFill>
                  <a:srgbClr val="6AA84F"/>
                </a:solidFill>
              </a:rPr>
              <a:t>price</a:t>
            </a:r>
            <a:r>
              <a:rPr lang="en" sz="1800" b="1" dirty="0">
                <a:solidFill>
                  <a:srgbClr val="6AA84F"/>
                </a:solidFill>
              </a:rPr>
              <a:t> is very reasonable for a family of four.</a:t>
            </a:r>
            <a:endParaRPr dirty="0"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385200" y="1199100"/>
            <a:ext cx="2538300" cy="497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rgbClr val="FF0000"/>
                </a:solidFill>
              </a:rPr>
              <a:t>(Aspect, Sentiment)</a:t>
            </a:r>
            <a:endParaRPr sz="1700" dirty="0">
              <a:solidFill>
                <a:srgbClr val="FF0000"/>
              </a:solidFill>
            </a:endParaRPr>
          </a:p>
        </p:txBody>
      </p:sp>
      <p:sp>
        <p:nvSpPr>
          <p:cNvPr id="89" name="Google Shape;89;p16"/>
          <p:cNvSpPr/>
          <p:nvPr/>
        </p:nvSpPr>
        <p:spPr>
          <a:xfrm>
            <a:off x="2772800" y="1335150"/>
            <a:ext cx="280200" cy="225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 txBox="1"/>
          <p:nvPr/>
        </p:nvSpPr>
        <p:spPr>
          <a:xfrm>
            <a:off x="3338050" y="1217088"/>
            <a:ext cx="56607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rgbClr val="FF0000"/>
                </a:solidFill>
              </a:rPr>
              <a:t>Review </a:t>
            </a:r>
            <a:endParaRPr sz="1700" b="1" dirty="0">
              <a:solidFill>
                <a:srgbClr val="FF0000"/>
              </a:solidFill>
            </a:endParaRPr>
          </a:p>
        </p:txBody>
      </p:sp>
      <p:sp>
        <p:nvSpPr>
          <p:cNvPr id="91" name="Google Shape;91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 animBg="1"/>
      <p:bldP spid="83" grpId="0"/>
      <p:bldP spid="84" grpId="0" animBg="1"/>
      <p:bldP spid="85" grpId="0" animBg="1"/>
      <p:bldP spid="86" grpId="0" animBg="1"/>
      <p:bldP spid="87" grpId="0"/>
      <p:bldP spid="88" grpId="0" build="p"/>
      <p:bldP spid="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Aim(s)</a:t>
            </a:r>
            <a:endParaRPr sz="2400" b="1"/>
          </a:p>
        </p:txBody>
      </p:sp>
      <p:sp>
        <p:nvSpPr>
          <p:cNvPr id="97" name="Google Shape;97;p17"/>
          <p:cNvSpPr txBox="1">
            <a:spLocks noGrp="1"/>
          </p:cNvSpPr>
          <p:nvPr>
            <p:ph type="body" idx="1"/>
          </p:nvPr>
        </p:nvSpPr>
        <p:spPr>
          <a:xfrm>
            <a:off x="311700" y="1322525"/>
            <a:ext cx="8520600" cy="12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Propose a labeling method</a:t>
            </a:r>
            <a:r>
              <a:rPr lang="en" dirty="0"/>
              <a:t>, Aspect Dependent Online </a:t>
            </a:r>
            <a:r>
              <a:rPr lang="en" dirty="0" err="1"/>
              <a:t>REviews</a:t>
            </a:r>
            <a:r>
              <a:rPr lang="en" dirty="0"/>
              <a:t> (ADORE), leverages a small seed set of labeled data to create an aspect-aware review dataset.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Propose a joint model</a:t>
            </a:r>
            <a:r>
              <a:rPr lang="en" dirty="0"/>
              <a:t> that learns to generate aspect-aware reviews.</a:t>
            </a:r>
            <a:endParaRPr dirty="0"/>
          </a:p>
        </p:txBody>
      </p:sp>
      <p:sp>
        <p:nvSpPr>
          <p:cNvPr id="98" name="Google Shape;98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/>
              <a:t>Framework</a:t>
            </a:r>
            <a:endParaRPr sz="2400" b="1" dirty="0"/>
          </a:p>
        </p:txBody>
      </p:sp>
      <p:sp>
        <p:nvSpPr>
          <p:cNvPr id="104" name="Google Shape;104;p18"/>
          <p:cNvSpPr/>
          <p:nvPr/>
        </p:nvSpPr>
        <p:spPr>
          <a:xfrm>
            <a:off x="545375" y="1717550"/>
            <a:ext cx="3325500" cy="862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Review labeling</a:t>
            </a:r>
            <a:endParaRPr sz="2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(ADORE)</a:t>
            </a:r>
            <a:endParaRPr sz="2000"/>
          </a:p>
        </p:txBody>
      </p:sp>
      <p:sp>
        <p:nvSpPr>
          <p:cNvPr id="105" name="Google Shape;105;p18"/>
          <p:cNvSpPr/>
          <p:nvPr/>
        </p:nvSpPr>
        <p:spPr>
          <a:xfrm>
            <a:off x="4368000" y="2316725"/>
            <a:ext cx="428700" cy="401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8"/>
          <p:cNvSpPr/>
          <p:nvPr/>
        </p:nvSpPr>
        <p:spPr>
          <a:xfrm>
            <a:off x="5257800" y="1798650"/>
            <a:ext cx="3380100" cy="1546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>
                <a:solidFill>
                  <a:schemeClr val="dk1"/>
                </a:solidFill>
              </a:rPr>
              <a:t>Aspect-aware review generation</a:t>
            </a:r>
            <a:endParaRPr sz="2000" b="1"/>
          </a:p>
        </p:txBody>
      </p:sp>
      <p:sp>
        <p:nvSpPr>
          <p:cNvPr id="107" name="Google Shape;107;p18"/>
          <p:cNvSpPr txBox="1"/>
          <p:nvPr/>
        </p:nvSpPr>
        <p:spPr>
          <a:xfrm>
            <a:off x="470850" y="2673725"/>
            <a:ext cx="3697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1"/>
                </a:solidFill>
              </a:rPr>
              <a:t>STEP 1: Review Segmentation</a:t>
            </a:r>
            <a:endParaRPr sz="1800" b="1" dirty="0">
              <a:solidFill>
                <a:schemeClr val="dk1"/>
              </a:solidFill>
            </a:endParaRPr>
          </a:p>
        </p:txBody>
      </p:sp>
      <p:sp>
        <p:nvSpPr>
          <p:cNvPr id="108" name="Google Shape;108;p18"/>
          <p:cNvSpPr txBox="1"/>
          <p:nvPr/>
        </p:nvSpPr>
        <p:spPr>
          <a:xfrm>
            <a:off x="470850" y="3116650"/>
            <a:ext cx="3150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1"/>
                </a:solidFill>
              </a:rPr>
              <a:t>STEP 2: Label Assignment</a:t>
            </a:r>
            <a:endParaRPr sz="1800" b="1" dirty="0">
              <a:solidFill>
                <a:schemeClr val="dk1"/>
              </a:solidFill>
            </a:endParaRPr>
          </a:p>
        </p:txBody>
      </p:sp>
      <p:sp>
        <p:nvSpPr>
          <p:cNvPr id="109" name="Google Shape;10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body" idx="1"/>
          </p:nvPr>
        </p:nvSpPr>
        <p:spPr>
          <a:xfrm>
            <a:off x="311700" y="1067725"/>
            <a:ext cx="852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Input: </a:t>
            </a:r>
            <a:r>
              <a:rPr lang="en"/>
              <a:t>a review, R</a:t>
            </a:r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body" idx="1"/>
          </p:nvPr>
        </p:nvSpPr>
        <p:spPr>
          <a:xfrm>
            <a:off x="804575" y="1508450"/>
            <a:ext cx="7563248" cy="12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Drinks were pretty good. The server, was friendly and accommodating. very happy with her. 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 summation, a great pub experience. would go again !</a:t>
            </a:r>
            <a:endParaRPr dirty="0"/>
          </a:p>
        </p:txBody>
      </p:sp>
      <p:sp>
        <p:nvSpPr>
          <p:cNvPr id="118" name="Google Shape;118;p19"/>
          <p:cNvSpPr txBox="1">
            <a:spLocks noGrp="1"/>
          </p:cNvSpPr>
          <p:nvPr>
            <p:ph type="body" idx="1"/>
          </p:nvPr>
        </p:nvSpPr>
        <p:spPr>
          <a:xfrm>
            <a:off x="311700" y="2796075"/>
            <a:ext cx="852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Output: </a:t>
            </a:r>
            <a:r>
              <a:rPr lang="en"/>
              <a:t>segments </a:t>
            </a:r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body" idx="1"/>
          </p:nvPr>
        </p:nvSpPr>
        <p:spPr>
          <a:xfrm>
            <a:off x="804575" y="3306200"/>
            <a:ext cx="7658400" cy="12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Drinks were pretty good. The server, was friendly and accommodating. very happy with her. 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 summation, a great pub experience. would go again !</a:t>
            </a:r>
            <a:endParaRPr dirty="0"/>
          </a:p>
        </p:txBody>
      </p:sp>
      <p:sp>
        <p:nvSpPr>
          <p:cNvPr id="120" name="Google Shape;120;p19"/>
          <p:cNvSpPr/>
          <p:nvPr/>
        </p:nvSpPr>
        <p:spPr>
          <a:xfrm>
            <a:off x="865075" y="3346525"/>
            <a:ext cx="2558609" cy="393600"/>
          </a:xfrm>
          <a:prstGeom prst="rect">
            <a:avLst/>
          </a:prstGeom>
          <a:noFill/>
          <a:ln w="2857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9"/>
          <p:cNvSpPr/>
          <p:nvPr/>
        </p:nvSpPr>
        <p:spPr>
          <a:xfrm>
            <a:off x="3423684" y="3346525"/>
            <a:ext cx="4696090" cy="45240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9"/>
          <p:cNvSpPr/>
          <p:nvPr/>
        </p:nvSpPr>
        <p:spPr>
          <a:xfrm>
            <a:off x="865075" y="3798850"/>
            <a:ext cx="2215407" cy="34020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9"/>
          <p:cNvSpPr/>
          <p:nvPr/>
        </p:nvSpPr>
        <p:spPr>
          <a:xfrm>
            <a:off x="865075" y="4197775"/>
            <a:ext cx="5768700" cy="393600"/>
          </a:xfrm>
          <a:prstGeom prst="rect">
            <a:avLst/>
          </a:prstGeom>
          <a:noFill/>
          <a:ln w="2857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30;p20">
            <a:extLst>
              <a:ext uri="{FF2B5EF4-FFF2-40B4-BE49-F238E27FC236}">
                <a16:creationId xmlns:a16="http://schemas.microsoft.com/office/drawing/2014/main" id="{BC0138F0-6426-BF44-B6CC-553EC21753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altLang="zh-TW" sz="2400" b="1" dirty="0"/>
              <a:t>STEP 1: Review Segmentation</a:t>
            </a:r>
            <a:endParaRPr sz="2600" b="1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altLang="zh-TW" sz="2400" b="1" dirty="0"/>
              <a:t>STEP 1: Review Segmentation</a:t>
            </a:r>
            <a:endParaRPr sz="2600" b="1" dirty="0"/>
          </a:p>
        </p:txBody>
      </p:sp>
      <p:sp>
        <p:nvSpPr>
          <p:cNvPr id="131" name="Google Shape;13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pic>
        <p:nvPicPr>
          <p:cNvPr id="132" name="Google Shape;132;p20"/>
          <p:cNvPicPr preferRelativeResize="0"/>
          <p:nvPr/>
        </p:nvPicPr>
        <p:blipFill rotWithShape="1">
          <a:blip r:embed="rId3">
            <a:alphaModFix/>
          </a:blip>
          <a:srcRect r="39106"/>
          <a:stretch/>
        </p:blipFill>
        <p:spPr>
          <a:xfrm>
            <a:off x="5433025" y="916875"/>
            <a:ext cx="3130925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311700" y="1067725"/>
            <a:ext cx="852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Input: </a:t>
            </a:r>
            <a:r>
              <a:rPr lang="en" dirty="0"/>
              <a:t>a review, R</a:t>
            </a:r>
            <a:endParaRPr dirty="0"/>
          </a:p>
        </p:txBody>
      </p:sp>
      <p:sp>
        <p:nvSpPr>
          <p:cNvPr id="11" name="Google Shape;117;p19">
            <a:extLst>
              <a:ext uri="{FF2B5EF4-FFF2-40B4-BE49-F238E27FC236}">
                <a16:creationId xmlns:a16="http://schemas.microsoft.com/office/drawing/2014/main" id="{3E823BEF-09D2-2647-8CAF-B0DD116004E9}"/>
              </a:ext>
            </a:extLst>
          </p:cNvPr>
          <p:cNvSpPr txBox="1">
            <a:spLocks/>
          </p:cNvSpPr>
          <p:nvPr/>
        </p:nvSpPr>
        <p:spPr>
          <a:xfrm>
            <a:off x="500225" y="1551983"/>
            <a:ext cx="4560873" cy="151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/>
              <a:t>Drinks were pretty good. The server, was friendly and accommodating. very happy with her. </a:t>
            </a:r>
          </a:p>
          <a:p>
            <a:pPr marL="0" indent="0">
              <a:buFont typeface="Arial"/>
              <a:buNone/>
            </a:pPr>
            <a:r>
              <a:rPr lang="en-US" dirty="0"/>
              <a:t>In summation, a great pub experience. would go again !</a:t>
            </a:r>
          </a:p>
        </p:txBody>
      </p:sp>
      <p:sp>
        <p:nvSpPr>
          <p:cNvPr id="14" name="Google Shape;135;p20">
            <a:extLst>
              <a:ext uri="{FF2B5EF4-FFF2-40B4-BE49-F238E27FC236}">
                <a16:creationId xmlns:a16="http://schemas.microsoft.com/office/drawing/2014/main" id="{E1351851-794A-484F-9DE4-528709D23822}"/>
              </a:ext>
            </a:extLst>
          </p:cNvPr>
          <p:cNvSpPr/>
          <p:nvPr/>
        </p:nvSpPr>
        <p:spPr>
          <a:xfrm>
            <a:off x="5800750" y="2017050"/>
            <a:ext cx="1024800" cy="2466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altLang="zh-TW" sz="2400" b="1" dirty="0"/>
              <a:t>STEP 1: Review Segmentation</a:t>
            </a:r>
            <a:endParaRPr sz="2600" b="1" dirty="0"/>
          </a:p>
        </p:txBody>
      </p:sp>
      <p:sp>
        <p:nvSpPr>
          <p:cNvPr id="131" name="Google Shape;13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8</a:t>
            </a:r>
            <a:endParaRPr dirty="0"/>
          </a:p>
        </p:txBody>
      </p:sp>
      <p:pic>
        <p:nvPicPr>
          <p:cNvPr id="132" name="Google Shape;132;p20"/>
          <p:cNvPicPr preferRelativeResize="0"/>
          <p:nvPr/>
        </p:nvPicPr>
        <p:blipFill rotWithShape="1">
          <a:blip r:embed="rId3">
            <a:alphaModFix/>
          </a:blip>
          <a:srcRect r="39106"/>
          <a:stretch/>
        </p:blipFill>
        <p:spPr>
          <a:xfrm>
            <a:off x="5433025" y="916875"/>
            <a:ext cx="3130925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311700" y="1067725"/>
            <a:ext cx="852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Input: </a:t>
            </a:r>
            <a:r>
              <a:rPr lang="en"/>
              <a:t>a review, R</a:t>
            </a:r>
            <a:endParaRPr/>
          </a:p>
        </p:txBody>
      </p:sp>
      <p:sp>
        <p:nvSpPr>
          <p:cNvPr id="134" name="Google Shape;134;p20"/>
          <p:cNvSpPr txBox="1">
            <a:spLocks noGrp="1"/>
          </p:cNvSpPr>
          <p:nvPr>
            <p:ph type="body" idx="1"/>
          </p:nvPr>
        </p:nvSpPr>
        <p:spPr>
          <a:xfrm>
            <a:off x="500225" y="1894101"/>
            <a:ext cx="5024400" cy="21708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/>
              <a:t>S2</a:t>
            </a:r>
            <a:r>
              <a:rPr lang="en" sz="1700" dirty="0"/>
              <a:t>: The server, was friendly and accommodating.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TW" sz="1700" b="1" dirty="0"/>
              <a:t>S3</a:t>
            </a:r>
            <a:r>
              <a:rPr lang="en-US" altLang="zh-TW" sz="1700" dirty="0"/>
              <a:t>: very happy with her.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TW" sz="1700" b="1" dirty="0"/>
              <a:t>S4</a:t>
            </a:r>
            <a:r>
              <a:rPr lang="en-US" altLang="zh-TW" sz="1700" dirty="0"/>
              <a:t>: In summation, a great pub experience.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TW" sz="1700" b="1" dirty="0"/>
              <a:t>S5</a:t>
            </a:r>
            <a:r>
              <a:rPr lang="en-US" altLang="zh-TW" sz="1700" dirty="0"/>
              <a:t>: would go again !</a:t>
            </a:r>
            <a:endParaRPr sz="1700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dirty="0"/>
          </a:p>
        </p:txBody>
      </p:sp>
      <p:sp>
        <p:nvSpPr>
          <p:cNvPr id="135" name="Google Shape;135;p20"/>
          <p:cNvSpPr/>
          <p:nvPr/>
        </p:nvSpPr>
        <p:spPr>
          <a:xfrm>
            <a:off x="5800750" y="2017050"/>
            <a:ext cx="1024800" cy="2466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35;p20">
            <a:extLst>
              <a:ext uri="{FF2B5EF4-FFF2-40B4-BE49-F238E27FC236}">
                <a16:creationId xmlns:a16="http://schemas.microsoft.com/office/drawing/2014/main" id="{C669487A-380A-9645-959D-A0E80C5DF466}"/>
              </a:ext>
            </a:extLst>
          </p:cNvPr>
          <p:cNvSpPr/>
          <p:nvPr/>
        </p:nvSpPr>
        <p:spPr>
          <a:xfrm>
            <a:off x="5800749" y="2248771"/>
            <a:ext cx="1300925" cy="2466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35;p20">
            <a:extLst>
              <a:ext uri="{FF2B5EF4-FFF2-40B4-BE49-F238E27FC236}">
                <a16:creationId xmlns:a16="http://schemas.microsoft.com/office/drawing/2014/main" id="{314C68C7-8BF0-CA4F-8EF7-224265406030}"/>
              </a:ext>
            </a:extLst>
          </p:cNvPr>
          <p:cNvSpPr/>
          <p:nvPr/>
        </p:nvSpPr>
        <p:spPr>
          <a:xfrm>
            <a:off x="5799874" y="2495371"/>
            <a:ext cx="2567949" cy="1580404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34;p20">
            <a:extLst>
              <a:ext uri="{FF2B5EF4-FFF2-40B4-BE49-F238E27FC236}">
                <a16:creationId xmlns:a16="http://schemas.microsoft.com/office/drawing/2014/main" id="{33684AAB-2448-CF41-ABE0-637C289AE6FD}"/>
              </a:ext>
            </a:extLst>
          </p:cNvPr>
          <p:cNvSpPr txBox="1">
            <a:spLocks/>
          </p:cNvSpPr>
          <p:nvPr/>
        </p:nvSpPr>
        <p:spPr>
          <a:xfrm>
            <a:off x="500225" y="1500692"/>
            <a:ext cx="5024400" cy="531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700" b="1" dirty="0"/>
              <a:t>S1</a:t>
            </a:r>
            <a:r>
              <a:rPr lang="en-US" sz="1700" dirty="0"/>
              <a:t>: Drinks were pretty good.  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823844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1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12" grpId="0" animBg="1"/>
      <p:bldP spid="12" grpId="1" animBg="1"/>
      <p:bldP spid="14" grpId="1" animBg="1"/>
      <p:bldP spid="16" grpId="0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1178</Words>
  <Application>Microsoft Macintosh PowerPoint</Application>
  <PresentationFormat>如螢幕大小 (16:9)</PresentationFormat>
  <Paragraphs>275</Paragraphs>
  <Slides>31</Slides>
  <Notes>31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5" baseType="lpstr">
      <vt:lpstr>標準系統字體</vt:lpstr>
      <vt:lpstr>Arial</vt:lpstr>
      <vt:lpstr>Cambria Math</vt:lpstr>
      <vt:lpstr>Simple Light</vt:lpstr>
      <vt:lpstr>ADORE- Aspect Dependent Online REview Labeling for Review Generation</vt:lpstr>
      <vt:lpstr>Outline</vt:lpstr>
      <vt:lpstr>Motivation</vt:lpstr>
      <vt:lpstr>Aspect-aware review generation</vt:lpstr>
      <vt:lpstr>Aim(s)</vt:lpstr>
      <vt:lpstr>Framework</vt:lpstr>
      <vt:lpstr>STEP 1: Review Segmentation</vt:lpstr>
      <vt:lpstr>STEP 1: Review Segmentation</vt:lpstr>
      <vt:lpstr>STEP 1: Review Segmentation</vt:lpstr>
      <vt:lpstr>STEP 1: Review Segmentation</vt:lpstr>
      <vt:lpstr>STEP 1: Review Segmentation</vt:lpstr>
      <vt:lpstr>STEP 1: Review Segmentation</vt:lpstr>
      <vt:lpstr>STEP 1: Review Segmentation</vt:lpstr>
      <vt:lpstr>STEP 1: Review Segmentation</vt:lpstr>
      <vt:lpstr>STEP 1: Review Segmentation</vt:lpstr>
      <vt:lpstr>STEP 1: Review Segmentation</vt:lpstr>
      <vt:lpstr>STEP 1: Review Segmentation</vt:lpstr>
      <vt:lpstr>STEP 2: Label Assignment</vt:lpstr>
      <vt:lpstr>STEP 2: Label Assignment</vt:lpstr>
      <vt:lpstr>STEP 2: Label Assignment</vt:lpstr>
      <vt:lpstr>Framework</vt:lpstr>
      <vt:lpstr>Aspect-aware review generation </vt:lpstr>
      <vt:lpstr>Aspect-Encoder </vt:lpstr>
      <vt:lpstr> Attention-based Review Generator</vt:lpstr>
      <vt:lpstr>Loss Function </vt:lpstr>
      <vt:lpstr>Dataset </vt:lpstr>
      <vt:lpstr>Evaluation of Labeling Methodology</vt:lpstr>
      <vt:lpstr>Evaluation of Labeling Methodology</vt:lpstr>
      <vt:lpstr>Evaluation of Generative Model</vt:lpstr>
      <vt:lpstr>Evaluation of Generative Model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ADORE- Aspect Dependent Online REview Labeling for Review Generation</dc:title>
  <cp:lastModifiedBy>Microsoft Office User</cp:lastModifiedBy>
  <cp:revision>29</cp:revision>
  <dcterms:modified xsi:type="dcterms:W3CDTF">2021-03-29T05:19:30Z</dcterms:modified>
</cp:coreProperties>
</file>